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72" r:id="rId10"/>
    <p:sldId id="266" r:id="rId11"/>
    <p:sldId id="275" r:id="rId12"/>
    <p:sldId id="269" r:id="rId13"/>
    <p:sldId id="273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39667"/>
    <a:srgbClr val="000000"/>
    <a:srgbClr val="FFFFCC"/>
    <a:srgbClr val="FFFFFF"/>
    <a:srgbClr val="FFCCCC"/>
    <a:srgbClr val="CCFFFF"/>
    <a:srgbClr val="CCFFCC"/>
    <a:srgbClr val="5C54FE"/>
    <a:srgbClr val="F4D3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38" autoAdjust="0"/>
    <p:restoredTop sz="94660"/>
  </p:normalViewPr>
  <p:slideViewPr>
    <p:cSldViewPr>
      <p:cViewPr varScale="1">
        <p:scale>
          <a:sx n="83" d="100"/>
          <a:sy n="83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ACF4A-C415-416E-8BED-DE51963C0E55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8C9A3A-C84D-469D-A587-4462E8706B9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Детский сад</a:t>
          </a:r>
          <a:endParaRPr lang="ru-RU" sz="2800" b="1" dirty="0">
            <a:solidFill>
              <a:srgbClr val="FFFF00"/>
            </a:solidFill>
          </a:endParaRPr>
        </a:p>
      </dgm:t>
    </dgm:pt>
    <dgm:pt modelId="{6F82EBB3-601E-452B-BCC7-6E726C72812F}" type="parTrans" cxnId="{AC9DB0FC-2E52-48C4-BF3E-3B36846E76C3}">
      <dgm:prSet/>
      <dgm:spPr/>
      <dgm:t>
        <a:bodyPr/>
        <a:lstStyle/>
        <a:p>
          <a:endParaRPr lang="ru-RU"/>
        </a:p>
      </dgm:t>
    </dgm:pt>
    <dgm:pt modelId="{C2486B74-A6D0-497A-8AE4-B50B29521F5B}" type="sibTrans" cxnId="{AC9DB0FC-2E52-48C4-BF3E-3B36846E76C3}">
      <dgm:prSet/>
      <dgm:spPr/>
      <dgm:t>
        <a:bodyPr/>
        <a:lstStyle/>
        <a:p>
          <a:endParaRPr lang="ru-RU"/>
        </a:p>
      </dgm:t>
    </dgm:pt>
    <dgm:pt modelId="{085188CF-1C5E-4BC4-97AA-6012EFB68732}">
      <dgm:prSet phldrT="[Текст]"/>
      <dgm:spPr/>
      <dgm:t>
        <a:bodyPr/>
        <a:lstStyle/>
        <a:p>
          <a:endParaRPr lang="ru-RU" dirty="0"/>
        </a:p>
      </dgm:t>
    </dgm:pt>
    <dgm:pt modelId="{AAA80679-26DD-454E-B855-A5E03D97EC6B}" type="parTrans" cxnId="{87F04433-8467-43B0-9EC6-6654C823BADF}">
      <dgm:prSet/>
      <dgm:spPr/>
      <dgm:t>
        <a:bodyPr/>
        <a:lstStyle/>
        <a:p>
          <a:endParaRPr lang="ru-RU"/>
        </a:p>
      </dgm:t>
    </dgm:pt>
    <dgm:pt modelId="{FB48F68A-F06F-43AC-A17F-1B5BB545D11E}" type="sibTrans" cxnId="{87F04433-8467-43B0-9EC6-6654C823BADF}">
      <dgm:prSet/>
      <dgm:spPr/>
      <dgm:t>
        <a:bodyPr/>
        <a:lstStyle/>
        <a:p>
          <a:endParaRPr lang="ru-RU"/>
        </a:p>
      </dgm:t>
    </dgm:pt>
    <dgm:pt modelId="{31DBB968-9FC8-4DBE-8353-EF8D574AC7E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6A95C7E-138F-44F7-8AB2-57B1920873C2}" type="parTrans" cxnId="{3FB327E5-CF52-48F6-8AF0-DA3CAEE51522}">
      <dgm:prSet/>
      <dgm:spPr/>
      <dgm:t>
        <a:bodyPr/>
        <a:lstStyle/>
        <a:p>
          <a:endParaRPr lang="ru-RU"/>
        </a:p>
      </dgm:t>
    </dgm:pt>
    <dgm:pt modelId="{C8D3262A-AE0F-41F8-88A0-6D26AEE67B15}" type="sibTrans" cxnId="{3FB327E5-CF52-48F6-8AF0-DA3CAEE51522}">
      <dgm:prSet/>
      <dgm:spPr/>
      <dgm:t>
        <a:bodyPr/>
        <a:lstStyle/>
        <a:p>
          <a:endParaRPr lang="ru-RU"/>
        </a:p>
      </dgm:t>
    </dgm:pt>
    <dgm:pt modelId="{2EBB6F5B-1FB3-4778-9784-7C34D4E6B104}">
      <dgm:prSet phldrT="[Текст]"/>
      <dgm:spPr/>
      <dgm:t>
        <a:bodyPr/>
        <a:lstStyle/>
        <a:p>
          <a:endParaRPr lang="ru-RU" dirty="0"/>
        </a:p>
      </dgm:t>
    </dgm:pt>
    <dgm:pt modelId="{525DCAD4-0519-4DDE-8085-8993107FA27B}" type="parTrans" cxnId="{C34D8D34-3430-41BE-90FB-0083AA375DD6}">
      <dgm:prSet/>
      <dgm:spPr/>
      <dgm:t>
        <a:bodyPr/>
        <a:lstStyle/>
        <a:p>
          <a:endParaRPr lang="ru-RU"/>
        </a:p>
      </dgm:t>
    </dgm:pt>
    <dgm:pt modelId="{D9CEEA0B-409B-467F-9D76-0CB28B08936D}" type="sibTrans" cxnId="{C34D8D34-3430-41BE-90FB-0083AA375DD6}">
      <dgm:prSet/>
      <dgm:spPr/>
      <dgm:t>
        <a:bodyPr/>
        <a:lstStyle/>
        <a:p>
          <a:endParaRPr lang="ru-RU"/>
        </a:p>
      </dgm:t>
    </dgm:pt>
    <dgm:pt modelId="{F4C209B3-7F69-446A-9676-422C9C1EA9C2}">
      <dgm:prSet custT="1"/>
      <dgm:spPr>
        <a:solidFill>
          <a:srgbClr val="FFCC00"/>
        </a:solidFill>
      </dgm:spPr>
      <dgm:t>
        <a:bodyPr/>
        <a:lstStyle/>
        <a:p>
          <a:endParaRPr lang="ru-RU" sz="4800" dirty="0"/>
        </a:p>
      </dgm:t>
    </dgm:pt>
    <dgm:pt modelId="{5D79527D-AE87-43F9-88C8-0D6D357FC161}" type="parTrans" cxnId="{7FE7E42F-0D0E-4887-98AC-71264C3516F2}">
      <dgm:prSet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AE8D61A7-9630-4456-BF23-9AF586C66265}" type="sibTrans" cxnId="{7FE7E42F-0D0E-4887-98AC-71264C3516F2}">
      <dgm:prSet/>
      <dgm:spPr/>
      <dgm:t>
        <a:bodyPr/>
        <a:lstStyle/>
        <a:p>
          <a:endParaRPr lang="ru-RU"/>
        </a:p>
      </dgm:t>
    </dgm:pt>
    <dgm:pt modelId="{C14E8655-C9E8-4643-909A-12804F7FA22F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633D67F-A85E-4A03-A566-E14FD90A5E02}" type="parTrans" cxnId="{05931A9F-A3DE-41C9-A6F7-2BFCCBD66EEE}">
      <dgm:prSet/>
      <dgm:spPr/>
      <dgm:t>
        <a:bodyPr/>
        <a:lstStyle/>
        <a:p>
          <a:endParaRPr lang="ru-RU"/>
        </a:p>
      </dgm:t>
    </dgm:pt>
    <dgm:pt modelId="{53660DF6-09F3-4FC7-8DF3-BA5A732B2237}" type="sibTrans" cxnId="{05931A9F-A3DE-41C9-A6F7-2BFCCBD66EEE}">
      <dgm:prSet/>
      <dgm:spPr/>
      <dgm:t>
        <a:bodyPr/>
        <a:lstStyle/>
        <a:p>
          <a:endParaRPr lang="ru-RU"/>
        </a:p>
      </dgm:t>
    </dgm:pt>
    <dgm:pt modelId="{CC1CD74E-1309-4250-AAAF-3A1B992D4917}">
      <dgm:prSet/>
      <dgm:spPr/>
      <dgm:t>
        <a:bodyPr/>
        <a:lstStyle/>
        <a:p>
          <a:endParaRPr lang="ru-RU"/>
        </a:p>
      </dgm:t>
    </dgm:pt>
    <dgm:pt modelId="{46B1B363-77FD-4B82-9138-D55BABD1059A}" type="parTrans" cxnId="{BEC1DFCA-F231-4B74-A54E-3C4AC3A650DC}">
      <dgm:prSet/>
      <dgm:spPr/>
      <dgm:t>
        <a:bodyPr/>
        <a:lstStyle/>
        <a:p>
          <a:endParaRPr lang="ru-RU"/>
        </a:p>
      </dgm:t>
    </dgm:pt>
    <dgm:pt modelId="{3847CD3F-0BD6-49DE-84E8-01770023E52C}" type="sibTrans" cxnId="{BEC1DFCA-F231-4B74-A54E-3C4AC3A650DC}">
      <dgm:prSet/>
      <dgm:spPr/>
      <dgm:t>
        <a:bodyPr/>
        <a:lstStyle/>
        <a:p>
          <a:endParaRPr lang="ru-RU"/>
        </a:p>
      </dgm:t>
    </dgm:pt>
    <dgm:pt modelId="{AD7EDD8D-3F2B-46C9-B1A2-6D9E63B23C93}">
      <dgm:prSet/>
      <dgm:spPr/>
      <dgm:t>
        <a:bodyPr/>
        <a:lstStyle/>
        <a:p>
          <a:endParaRPr lang="ru-RU"/>
        </a:p>
      </dgm:t>
    </dgm:pt>
    <dgm:pt modelId="{528AF3C2-F0B7-4005-81E5-CFFC1B54A074}" type="parTrans" cxnId="{C068A910-2FC7-4AAD-992D-0DBDD27CECF0}">
      <dgm:prSet/>
      <dgm:spPr/>
      <dgm:t>
        <a:bodyPr/>
        <a:lstStyle/>
        <a:p>
          <a:endParaRPr lang="ru-RU"/>
        </a:p>
      </dgm:t>
    </dgm:pt>
    <dgm:pt modelId="{557578AF-0342-435A-9F4F-45E3F3550D23}" type="sibTrans" cxnId="{C068A910-2FC7-4AAD-992D-0DBDD27CECF0}">
      <dgm:prSet/>
      <dgm:spPr/>
      <dgm:t>
        <a:bodyPr/>
        <a:lstStyle/>
        <a:p>
          <a:endParaRPr lang="ru-RU"/>
        </a:p>
      </dgm:t>
    </dgm:pt>
    <dgm:pt modelId="{C52D3851-99AC-473F-BF4B-1FD501EBDCBA}">
      <dgm:prSet/>
      <dgm:spPr/>
      <dgm:t>
        <a:bodyPr/>
        <a:lstStyle/>
        <a:p>
          <a:endParaRPr lang="ru-RU"/>
        </a:p>
      </dgm:t>
    </dgm:pt>
    <dgm:pt modelId="{2D1AD53E-D226-479E-A44B-950BFDA2042D}" type="parTrans" cxnId="{FD5BBD26-01CD-418A-AAC1-C8DA1CD60D24}">
      <dgm:prSet/>
      <dgm:spPr/>
      <dgm:t>
        <a:bodyPr/>
        <a:lstStyle/>
        <a:p>
          <a:endParaRPr lang="ru-RU"/>
        </a:p>
      </dgm:t>
    </dgm:pt>
    <dgm:pt modelId="{DCF4555B-4FED-4F1E-B258-F460F9C701CB}" type="sibTrans" cxnId="{FD5BBD26-01CD-418A-AAC1-C8DA1CD60D24}">
      <dgm:prSet/>
      <dgm:spPr/>
      <dgm:t>
        <a:bodyPr/>
        <a:lstStyle/>
        <a:p>
          <a:endParaRPr lang="ru-RU"/>
        </a:p>
      </dgm:t>
    </dgm:pt>
    <dgm:pt modelId="{F34790F1-3FFE-487A-A819-52B40631F467}">
      <dgm:prSet/>
      <dgm:spPr/>
      <dgm:t>
        <a:bodyPr/>
        <a:lstStyle/>
        <a:p>
          <a:endParaRPr lang="ru-RU"/>
        </a:p>
      </dgm:t>
    </dgm:pt>
    <dgm:pt modelId="{6A0E401A-0D47-4261-A100-5EF8C6E3E899}" type="parTrans" cxnId="{E809B22A-C304-49EE-A31A-9E488A8BB646}">
      <dgm:prSet/>
      <dgm:spPr/>
      <dgm:t>
        <a:bodyPr/>
        <a:lstStyle/>
        <a:p>
          <a:endParaRPr lang="ru-RU"/>
        </a:p>
      </dgm:t>
    </dgm:pt>
    <dgm:pt modelId="{38BD93BC-599A-4FF6-A62C-197EAA0749CC}" type="sibTrans" cxnId="{E809B22A-C304-49EE-A31A-9E488A8BB646}">
      <dgm:prSet/>
      <dgm:spPr/>
      <dgm:t>
        <a:bodyPr/>
        <a:lstStyle/>
        <a:p>
          <a:endParaRPr lang="ru-RU"/>
        </a:p>
      </dgm:t>
    </dgm:pt>
    <dgm:pt modelId="{FAB64DB9-A57E-47E4-A742-8DB41CD9E6F8}" type="pres">
      <dgm:prSet presAssocID="{927ACF4A-C415-416E-8BED-DE51963C0E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31C3B-DEC0-4C11-B17C-FEB5A7A1463E}" type="pres">
      <dgm:prSet presAssocID="{7C8C9A3A-C84D-469D-A587-4462E8706B91}" presName="centerShape" presStyleLbl="node0" presStyleIdx="0" presStyleCnt="1" custScaleX="136222" custScaleY="130410" custLinFactNeighborX="-1947" custLinFactNeighborY="4168"/>
      <dgm:spPr/>
      <dgm:t>
        <a:bodyPr/>
        <a:lstStyle/>
        <a:p>
          <a:endParaRPr lang="ru-RU"/>
        </a:p>
      </dgm:t>
    </dgm:pt>
    <dgm:pt modelId="{FAEA612C-564F-4667-8741-CED738D47A33}" type="pres">
      <dgm:prSet presAssocID="{AAA80679-26DD-454E-B855-A5E03D97EC6B}" presName="parTrans" presStyleLbl="sibTrans2D1" presStyleIdx="0" presStyleCnt="5" custScaleX="125573"/>
      <dgm:spPr/>
      <dgm:t>
        <a:bodyPr/>
        <a:lstStyle/>
        <a:p>
          <a:endParaRPr lang="ru-RU"/>
        </a:p>
      </dgm:t>
    </dgm:pt>
    <dgm:pt modelId="{4B65E062-E00D-450B-82EB-E883C8AC28B2}" type="pres">
      <dgm:prSet presAssocID="{AAA80679-26DD-454E-B855-A5E03D97EC6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4120EE7-1B48-4BDF-8CE8-BBAED4872F6F}" type="pres">
      <dgm:prSet presAssocID="{085188CF-1C5E-4BC4-97AA-6012EFB68732}" presName="node" presStyleLbl="node1" presStyleIdx="0" presStyleCnt="5" custScaleX="139918" custScaleY="130433" custRadScaleRad="108943" custRadScaleInc="-2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6C78E-E91E-408B-BF02-8ECDEF8062A5}" type="pres">
      <dgm:prSet presAssocID="{46A95C7E-138F-44F7-8AB2-57B1920873C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9C9FD59F-0DC9-4F68-B4CF-8922DAD5737F}" type="pres">
      <dgm:prSet presAssocID="{46A95C7E-138F-44F7-8AB2-57B1920873C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81397FF-5FCF-438F-81BE-FB192004912F}" type="pres">
      <dgm:prSet presAssocID="{31DBB968-9FC8-4DBE-8353-EF8D574AC7EF}" presName="node" presStyleLbl="node1" presStyleIdx="1" presStyleCnt="5" custScaleX="163698" custScaleY="146790" custRadScaleRad="160954" custRadScaleInc="-9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DF21-1704-40E5-B15B-E2461D53EC2F}" type="pres">
      <dgm:prSet presAssocID="{525DCAD4-0519-4DDE-8085-8993107FA27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E4F6E483-9791-4E80-8556-5A5306820DD3}" type="pres">
      <dgm:prSet presAssocID="{525DCAD4-0519-4DDE-8085-8993107FA27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70D58DF-FA5C-4F21-94FE-FCA08A46109E}" type="pres">
      <dgm:prSet presAssocID="{2EBB6F5B-1FB3-4778-9784-7C34D4E6B104}" presName="node" presStyleLbl="node1" presStyleIdx="2" presStyleCnt="5" custScaleX="165923" custScaleY="153381" custRadScaleRad="144563" custRadScaleInc="-6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AA215-83F0-47AD-BD72-1748A43D983C}" type="pres">
      <dgm:prSet presAssocID="{4633D67F-A85E-4A03-A566-E14FD90A5E02}" presName="parTrans" presStyleLbl="sibTrans2D1" presStyleIdx="3" presStyleCnt="5" custScaleX="112599"/>
      <dgm:spPr/>
      <dgm:t>
        <a:bodyPr/>
        <a:lstStyle/>
        <a:p>
          <a:endParaRPr lang="ru-RU"/>
        </a:p>
      </dgm:t>
    </dgm:pt>
    <dgm:pt modelId="{F9474D32-8132-4F86-B4C7-D7B356720CFD}" type="pres">
      <dgm:prSet presAssocID="{4633D67F-A85E-4A03-A566-E14FD90A5E0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92F12AD-0871-4072-B396-086410BFBC10}" type="pres">
      <dgm:prSet presAssocID="{C14E8655-C9E8-4643-909A-12804F7FA22F}" presName="node" presStyleLbl="node1" presStyleIdx="3" presStyleCnt="5" custScaleX="148100" custScaleY="146804" custRadScaleRad="139396" custRadScaleInc="6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AE83C-CE4A-458A-BA77-803947BE047A}" type="pres">
      <dgm:prSet presAssocID="{5D79527D-AE87-43F9-88C8-0D6D357FC16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848265C-42E2-40DE-952C-17F115C96913}" type="pres">
      <dgm:prSet presAssocID="{5D79527D-AE87-43F9-88C8-0D6D357FC16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DD4FE66-FF39-4763-88EB-3E5B4173CB38}" type="pres">
      <dgm:prSet presAssocID="{F4C209B3-7F69-446A-9676-422C9C1EA9C2}" presName="node" presStyleLbl="node1" presStyleIdx="4" presStyleCnt="5" custScaleX="146749" custScaleY="134575" custRadScaleRad="157687" custRadScaleInc="1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01EDA-4AE6-4B34-9B90-B9F7B78DC291}" type="presOf" srcId="{C14E8655-C9E8-4643-909A-12804F7FA22F}" destId="{B92F12AD-0871-4072-B396-086410BFBC10}" srcOrd="0" destOrd="0" presId="urn:microsoft.com/office/officeart/2005/8/layout/radial5"/>
    <dgm:cxn modelId="{09B6256B-26A6-4D11-B7BA-B485CC2504B7}" type="presOf" srcId="{AAA80679-26DD-454E-B855-A5E03D97EC6B}" destId="{FAEA612C-564F-4667-8741-CED738D47A33}" srcOrd="0" destOrd="0" presId="urn:microsoft.com/office/officeart/2005/8/layout/radial5"/>
    <dgm:cxn modelId="{AC9DB0FC-2E52-48C4-BF3E-3B36846E76C3}" srcId="{927ACF4A-C415-416E-8BED-DE51963C0E55}" destId="{7C8C9A3A-C84D-469D-A587-4462E8706B91}" srcOrd="0" destOrd="0" parTransId="{6F82EBB3-601E-452B-BCC7-6E726C72812F}" sibTransId="{C2486B74-A6D0-497A-8AE4-B50B29521F5B}"/>
    <dgm:cxn modelId="{F012A203-65BF-425E-A2FB-B49E009B6090}" type="presOf" srcId="{F4C209B3-7F69-446A-9676-422C9C1EA9C2}" destId="{6DD4FE66-FF39-4763-88EB-3E5B4173CB38}" srcOrd="0" destOrd="0" presId="urn:microsoft.com/office/officeart/2005/8/layout/radial5"/>
    <dgm:cxn modelId="{BEC1DFCA-F231-4B74-A54E-3C4AC3A650DC}" srcId="{927ACF4A-C415-416E-8BED-DE51963C0E55}" destId="{CC1CD74E-1309-4250-AAAF-3A1B992D4917}" srcOrd="1" destOrd="0" parTransId="{46B1B363-77FD-4B82-9138-D55BABD1059A}" sibTransId="{3847CD3F-0BD6-49DE-84E8-01770023E52C}"/>
    <dgm:cxn modelId="{C068A910-2FC7-4AAD-992D-0DBDD27CECF0}" srcId="{927ACF4A-C415-416E-8BED-DE51963C0E55}" destId="{AD7EDD8D-3F2B-46C9-B1A2-6D9E63B23C93}" srcOrd="2" destOrd="0" parTransId="{528AF3C2-F0B7-4005-81E5-CFFC1B54A074}" sibTransId="{557578AF-0342-435A-9F4F-45E3F3550D23}"/>
    <dgm:cxn modelId="{227C6404-0438-42E9-A2D3-3D8E47E9FDCB}" type="presOf" srcId="{AAA80679-26DD-454E-B855-A5E03D97EC6B}" destId="{4B65E062-E00D-450B-82EB-E883C8AC28B2}" srcOrd="1" destOrd="0" presId="urn:microsoft.com/office/officeart/2005/8/layout/radial5"/>
    <dgm:cxn modelId="{2B89CB9B-BA13-4CD1-A8ED-BF341F5866CE}" type="presOf" srcId="{46A95C7E-138F-44F7-8AB2-57B1920873C2}" destId="{9C9FD59F-0DC9-4F68-B4CF-8922DAD5737F}" srcOrd="1" destOrd="0" presId="urn:microsoft.com/office/officeart/2005/8/layout/radial5"/>
    <dgm:cxn modelId="{3FB327E5-CF52-48F6-8AF0-DA3CAEE51522}" srcId="{7C8C9A3A-C84D-469D-A587-4462E8706B91}" destId="{31DBB968-9FC8-4DBE-8353-EF8D574AC7EF}" srcOrd="1" destOrd="0" parTransId="{46A95C7E-138F-44F7-8AB2-57B1920873C2}" sibTransId="{C8D3262A-AE0F-41F8-88A0-6D26AEE67B15}"/>
    <dgm:cxn modelId="{32EFAF30-47A7-4B6A-9B75-BA1F9E48CFF2}" type="presOf" srcId="{5D79527D-AE87-43F9-88C8-0D6D357FC161}" destId="{BBEAE83C-CE4A-458A-BA77-803947BE047A}" srcOrd="0" destOrd="0" presId="urn:microsoft.com/office/officeart/2005/8/layout/radial5"/>
    <dgm:cxn modelId="{0560902F-7639-4BB8-A8E9-2117D5DBE1B4}" type="presOf" srcId="{5D79527D-AE87-43F9-88C8-0D6D357FC161}" destId="{A848265C-42E2-40DE-952C-17F115C96913}" srcOrd="1" destOrd="0" presId="urn:microsoft.com/office/officeart/2005/8/layout/radial5"/>
    <dgm:cxn modelId="{1BBBEA9D-D180-496F-BCD9-E922ED89995E}" type="presOf" srcId="{4633D67F-A85E-4A03-A566-E14FD90A5E02}" destId="{F9474D32-8132-4F86-B4C7-D7B356720CFD}" srcOrd="1" destOrd="0" presId="urn:microsoft.com/office/officeart/2005/8/layout/radial5"/>
    <dgm:cxn modelId="{70DD898B-0A29-4569-A773-8D72ECE9F9F6}" type="presOf" srcId="{7C8C9A3A-C84D-469D-A587-4462E8706B91}" destId="{09331C3B-DEC0-4C11-B17C-FEB5A7A1463E}" srcOrd="0" destOrd="0" presId="urn:microsoft.com/office/officeart/2005/8/layout/radial5"/>
    <dgm:cxn modelId="{FBAE672D-BBBA-435E-B9F1-0E6E5BB6EF22}" type="presOf" srcId="{2EBB6F5B-1FB3-4778-9784-7C34D4E6B104}" destId="{B70D58DF-FA5C-4F21-94FE-FCA08A46109E}" srcOrd="0" destOrd="0" presId="urn:microsoft.com/office/officeart/2005/8/layout/radial5"/>
    <dgm:cxn modelId="{C34D8D34-3430-41BE-90FB-0083AA375DD6}" srcId="{7C8C9A3A-C84D-469D-A587-4462E8706B91}" destId="{2EBB6F5B-1FB3-4778-9784-7C34D4E6B104}" srcOrd="2" destOrd="0" parTransId="{525DCAD4-0519-4DDE-8085-8993107FA27B}" sibTransId="{D9CEEA0B-409B-467F-9D76-0CB28B08936D}"/>
    <dgm:cxn modelId="{F8105FE7-5C53-4C12-8F5F-E03F6CE68008}" type="presOf" srcId="{085188CF-1C5E-4BC4-97AA-6012EFB68732}" destId="{04120EE7-1B48-4BDF-8CE8-BBAED4872F6F}" srcOrd="0" destOrd="0" presId="urn:microsoft.com/office/officeart/2005/8/layout/radial5"/>
    <dgm:cxn modelId="{ED13DC83-F19F-4D01-AA6F-DFEB642DB82D}" type="presOf" srcId="{927ACF4A-C415-416E-8BED-DE51963C0E55}" destId="{FAB64DB9-A57E-47E4-A742-8DB41CD9E6F8}" srcOrd="0" destOrd="0" presId="urn:microsoft.com/office/officeart/2005/8/layout/radial5"/>
    <dgm:cxn modelId="{7AB5A019-8132-4FFE-B17B-921CBECECC57}" type="presOf" srcId="{525DCAD4-0519-4DDE-8085-8993107FA27B}" destId="{9304DF21-1704-40E5-B15B-E2461D53EC2F}" srcOrd="0" destOrd="0" presId="urn:microsoft.com/office/officeart/2005/8/layout/radial5"/>
    <dgm:cxn modelId="{FD5BBD26-01CD-418A-AAC1-C8DA1CD60D24}" srcId="{927ACF4A-C415-416E-8BED-DE51963C0E55}" destId="{C52D3851-99AC-473F-BF4B-1FD501EBDCBA}" srcOrd="3" destOrd="0" parTransId="{2D1AD53E-D226-479E-A44B-950BFDA2042D}" sibTransId="{DCF4555B-4FED-4F1E-B258-F460F9C701CB}"/>
    <dgm:cxn modelId="{05931A9F-A3DE-41C9-A6F7-2BFCCBD66EEE}" srcId="{7C8C9A3A-C84D-469D-A587-4462E8706B91}" destId="{C14E8655-C9E8-4643-909A-12804F7FA22F}" srcOrd="3" destOrd="0" parTransId="{4633D67F-A85E-4A03-A566-E14FD90A5E02}" sibTransId="{53660DF6-09F3-4FC7-8DF3-BA5A732B2237}"/>
    <dgm:cxn modelId="{8CA0DCAB-DAC3-482C-A8D4-707794315C9E}" type="presOf" srcId="{525DCAD4-0519-4DDE-8085-8993107FA27B}" destId="{E4F6E483-9791-4E80-8556-5A5306820DD3}" srcOrd="1" destOrd="0" presId="urn:microsoft.com/office/officeart/2005/8/layout/radial5"/>
    <dgm:cxn modelId="{7FE7E42F-0D0E-4887-98AC-71264C3516F2}" srcId="{7C8C9A3A-C84D-469D-A587-4462E8706B91}" destId="{F4C209B3-7F69-446A-9676-422C9C1EA9C2}" srcOrd="4" destOrd="0" parTransId="{5D79527D-AE87-43F9-88C8-0D6D357FC161}" sibTransId="{AE8D61A7-9630-4456-BF23-9AF586C66265}"/>
    <dgm:cxn modelId="{4559640E-565A-432E-AEBE-6A4FB60740F5}" type="presOf" srcId="{46A95C7E-138F-44F7-8AB2-57B1920873C2}" destId="{8DF6C78E-E91E-408B-BF02-8ECDEF8062A5}" srcOrd="0" destOrd="0" presId="urn:microsoft.com/office/officeart/2005/8/layout/radial5"/>
    <dgm:cxn modelId="{23F0BA12-7893-478B-AAA5-BB8A1F9D98FF}" type="presOf" srcId="{31DBB968-9FC8-4DBE-8353-EF8D574AC7EF}" destId="{581397FF-5FCF-438F-81BE-FB192004912F}" srcOrd="0" destOrd="0" presId="urn:microsoft.com/office/officeart/2005/8/layout/radial5"/>
    <dgm:cxn modelId="{D7D7A468-5E1A-435C-AD14-7664EA7BCE20}" type="presOf" srcId="{4633D67F-A85E-4A03-A566-E14FD90A5E02}" destId="{4E0AA215-83F0-47AD-BD72-1748A43D983C}" srcOrd="0" destOrd="0" presId="urn:microsoft.com/office/officeart/2005/8/layout/radial5"/>
    <dgm:cxn modelId="{87F04433-8467-43B0-9EC6-6654C823BADF}" srcId="{7C8C9A3A-C84D-469D-A587-4462E8706B91}" destId="{085188CF-1C5E-4BC4-97AA-6012EFB68732}" srcOrd="0" destOrd="0" parTransId="{AAA80679-26DD-454E-B855-A5E03D97EC6B}" sibTransId="{FB48F68A-F06F-43AC-A17F-1B5BB545D11E}"/>
    <dgm:cxn modelId="{E809B22A-C304-49EE-A31A-9E488A8BB646}" srcId="{927ACF4A-C415-416E-8BED-DE51963C0E55}" destId="{F34790F1-3FFE-487A-A819-52B40631F467}" srcOrd="4" destOrd="0" parTransId="{6A0E401A-0D47-4261-A100-5EF8C6E3E899}" sibTransId="{38BD93BC-599A-4FF6-A62C-197EAA0749CC}"/>
    <dgm:cxn modelId="{CD5BA4D7-38D2-4D56-8C69-449B8B2CB2D1}" type="presParOf" srcId="{FAB64DB9-A57E-47E4-A742-8DB41CD9E6F8}" destId="{09331C3B-DEC0-4C11-B17C-FEB5A7A1463E}" srcOrd="0" destOrd="0" presId="urn:microsoft.com/office/officeart/2005/8/layout/radial5"/>
    <dgm:cxn modelId="{312BBE0F-0BA9-4E8D-A840-4EACF702776D}" type="presParOf" srcId="{FAB64DB9-A57E-47E4-A742-8DB41CD9E6F8}" destId="{FAEA612C-564F-4667-8741-CED738D47A33}" srcOrd="1" destOrd="0" presId="urn:microsoft.com/office/officeart/2005/8/layout/radial5"/>
    <dgm:cxn modelId="{44473FE6-7645-4960-B3D4-D9873D2C8600}" type="presParOf" srcId="{FAEA612C-564F-4667-8741-CED738D47A33}" destId="{4B65E062-E00D-450B-82EB-E883C8AC28B2}" srcOrd="0" destOrd="0" presId="urn:microsoft.com/office/officeart/2005/8/layout/radial5"/>
    <dgm:cxn modelId="{909D80DE-6BB4-4360-A4C3-E4CF0145BAC2}" type="presParOf" srcId="{FAB64DB9-A57E-47E4-A742-8DB41CD9E6F8}" destId="{04120EE7-1B48-4BDF-8CE8-BBAED4872F6F}" srcOrd="2" destOrd="0" presId="urn:microsoft.com/office/officeart/2005/8/layout/radial5"/>
    <dgm:cxn modelId="{31636AB0-8757-4D84-8BE6-609C61B45F95}" type="presParOf" srcId="{FAB64DB9-A57E-47E4-A742-8DB41CD9E6F8}" destId="{8DF6C78E-E91E-408B-BF02-8ECDEF8062A5}" srcOrd="3" destOrd="0" presId="urn:microsoft.com/office/officeart/2005/8/layout/radial5"/>
    <dgm:cxn modelId="{98A4CB9B-110E-48BF-BEDF-9C2694DF0576}" type="presParOf" srcId="{8DF6C78E-E91E-408B-BF02-8ECDEF8062A5}" destId="{9C9FD59F-0DC9-4F68-B4CF-8922DAD5737F}" srcOrd="0" destOrd="0" presId="urn:microsoft.com/office/officeart/2005/8/layout/radial5"/>
    <dgm:cxn modelId="{95EC11FC-03BD-4CCF-95EF-7FB479F46565}" type="presParOf" srcId="{FAB64DB9-A57E-47E4-A742-8DB41CD9E6F8}" destId="{581397FF-5FCF-438F-81BE-FB192004912F}" srcOrd="4" destOrd="0" presId="urn:microsoft.com/office/officeart/2005/8/layout/radial5"/>
    <dgm:cxn modelId="{7221D3EE-9AF1-4679-BB9A-2A0230C98D97}" type="presParOf" srcId="{FAB64DB9-A57E-47E4-A742-8DB41CD9E6F8}" destId="{9304DF21-1704-40E5-B15B-E2461D53EC2F}" srcOrd="5" destOrd="0" presId="urn:microsoft.com/office/officeart/2005/8/layout/radial5"/>
    <dgm:cxn modelId="{3A0AFBC2-B4DD-4C98-BFFA-286515DCB696}" type="presParOf" srcId="{9304DF21-1704-40E5-B15B-E2461D53EC2F}" destId="{E4F6E483-9791-4E80-8556-5A5306820DD3}" srcOrd="0" destOrd="0" presId="urn:microsoft.com/office/officeart/2005/8/layout/radial5"/>
    <dgm:cxn modelId="{72E71125-1F97-42A7-AEFB-002CADF42BB4}" type="presParOf" srcId="{FAB64DB9-A57E-47E4-A742-8DB41CD9E6F8}" destId="{B70D58DF-FA5C-4F21-94FE-FCA08A46109E}" srcOrd="6" destOrd="0" presId="urn:microsoft.com/office/officeart/2005/8/layout/radial5"/>
    <dgm:cxn modelId="{BE484AA4-9818-4FF8-950D-4E41A065A016}" type="presParOf" srcId="{FAB64DB9-A57E-47E4-A742-8DB41CD9E6F8}" destId="{4E0AA215-83F0-47AD-BD72-1748A43D983C}" srcOrd="7" destOrd="0" presId="urn:microsoft.com/office/officeart/2005/8/layout/radial5"/>
    <dgm:cxn modelId="{5936AD9C-29B0-4021-B522-B9C2B462C6A1}" type="presParOf" srcId="{4E0AA215-83F0-47AD-BD72-1748A43D983C}" destId="{F9474D32-8132-4F86-B4C7-D7B356720CFD}" srcOrd="0" destOrd="0" presId="urn:microsoft.com/office/officeart/2005/8/layout/radial5"/>
    <dgm:cxn modelId="{BF6698F6-CFC7-493A-90E0-64FD296C5937}" type="presParOf" srcId="{FAB64DB9-A57E-47E4-A742-8DB41CD9E6F8}" destId="{B92F12AD-0871-4072-B396-086410BFBC10}" srcOrd="8" destOrd="0" presId="urn:microsoft.com/office/officeart/2005/8/layout/radial5"/>
    <dgm:cxn modelId="{BC2FAC76-FCF9-4AA2-A3B8-AC7270EAFDB1}" type="presParOf" srcId="{FAB64DB9-A57E-47E4-A742-8DB41CD9E6F8}" destId="{BBEAE83C-CE4A-458A-BA77-803947BE047A}" srcOrd="9" destOrd="0" presId="urn:microsoft.com/office/officeart/2005/8/layout/radial5"/>
    <dgm:cxn modelId="{C4D0E484-7473-45C5-97CC-F6FAA971739E}" type="presParOf" srcId="{BBEAE83C-CE4A-458A-BA77-803947BE047A}" destId="{A848265C-42E2-40DE-952C-17F115C96913}" srcOrd="0" destOrd="0" presId="urn:microsoft.com/office/officeart/2005/8/layout/radial5"/>
    <dgm:cxn modelId="{CED3ED3E-8174-4527-9BAB-926EFEC076A6}" type="presParOf" srcId="{FAB64DB9-A57E-47E4-A742-8DB41CD9E6F8}" destId="{6DD4FE66-FF39-4763-88EB-3E5B4173CB38}" srcOrd="10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A24BD-2E6D-49CD-A926-C4EF2546C205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818CD-59E5-41A6-9673-01A8F5C51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ro86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hkollegi.r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gansk-dou9.narod.ru/index/publichnyj_doklad/0-7" TargetMode="External"/><Relationship Id="rId2" Type="http://schemas.openxmlformats.org/officeDocument/2006/relationships/hyperlink" Target="mailto:dou09_ugansk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43918" cy="3529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Пилотная площадка по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вопросам развития </a:t>
            </a:r>
            <a:r>
              <a:rPr lang="ru-RU" sz="4000" dirty="0" err="1" smtClean="0">
                <a:solidFill>
                  <a:srgbClr val="FFFF00"/>
                </a:solidFill>
              </a:rPr>
              <a:t>государственного-общественного</a:t>
            </a:r>
            <a:r>
              <a:rPr lang="ru-RU" sz="4000" dirty="0" smtClean="0">
                <a:solidFill>
                  <a:srgbClr val="FFFF00"/>
                </a:solidFill>
              </a:rPr>
              <a:t> управления образованием Ханты-Мансийского автономного </a:t>
            </a:r>
            <a:r>
              <a:rPr lang="ru-RU" sz="4000" dirty="0" err="1" smtClean="0">
                <a:solidFill>
                  <a:srgbClr val="FFFF00"/>
                </a:solidFill>
              </a:rPr>
              <a:t>округа-Югры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071942"/>
            <a:ext cx="7715304" cy="17573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Муниципальное дошкольное образовательное автономное учреждение города Нефтеюганска «Детский сад № 9»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882" y="0"/>
            <a:ext cx="2130118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егина\Desktop\Консультативный центр\светлячок.jpg"/>
          <p:cNvPicPr/>
          <p:nvPr/>
        </p:nvPicPr>
        <p:blipFill>
          <a:blip r:embed="rId2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214282" y="1071546"/>
            <a:ext cx="1345016" cy="1285885"/>
          </a:xfrm>
          <a:prstGeom prst="ellipse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F:\фотографии\для фильма\gerb raduga\эмблема радуг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-142900"/>
            <a:ext cx="1500166" cy="1428736"/>
          </a:xfrm>
          <a:prstGeom prst="rect">
            <a:avLst/>
          </a:prstGeom>
          <a:noFill/>
        </p:spPr>
      </p:pic>
      <p:sp>
        <p:nvSpPr>
          <p:cNvPr id="4" name="Текст 4"/>
          <p:cNvSpPr txBox="1">
            <a:spLocks/>
          </p:cNvSpPr>
          <p:nvPr/>
        </p:nvSpPr>
        <p:spPr>
          <a:xfrm>
            <a:off x="571472" y="285728"/>
            <a:ext cx="6858048" cy="500066"/>
          </a:xfrm>
          <a:prstGeom prst="rect">
            <a:avLst/>
          </a:prstGeom>
          <a:solidFill>
            <a:srgbClr val="EDA617"/>
          </a:solidFill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Детско-родительский клуб «Светлячок»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224902" cy="42148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                                                            </a:t>
            </a:r>
            <a:endParaRPr lang="ru-RU" sz="6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878687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B640F"/>
                </a:solidFill>
              </a:rPr>
              <a:t>                         Цель: </a:t>
            </a:r>
          </a:p>
          <a:p>
            <a:pPr>
              <a:buNone/>
            </a:pPr>
            <a:r>
              <a:rPr lang="ru-RU" dirty="0" smtClean="0"/>
              <a:t>                          Повысить уровень психолого-педагогической           </a:t>
            </a:r>
          </a:p>
          <a:p>
            <a:pPr>
              <a:buNone/>
            </a:pPr>
            <a:r>
              <a:rPr lang="ru-RU" dirty="0" smtClean="0"/>
              <a:t>                          компетентности родителей в вопросах развития и образования, </a:t>
            </a:r>
          </a:p>
          <a:p>
            <a:pPr>
              <a:buNone/>
            </a:pPr>
            <a:r>
              <a:rPr lang="ru-RU" dirty="0" smtClean="0"/>
              <a:t>                        охраны и укрепления здоровья детей.</a:t>
            </a:r>
          </a:p>
          <a:p>
            <a:pPr>
              <a:buNone/>
            </a:pPr>
            <a:r>
              <a:rPr lang="ru-RU" b="1" dirty="0" smtClean="0">
                <a:solidFill>
                  <a:srgbClr val="CB640F"/>
                </a:solidFill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создать условия развития ребенка, открывающие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через соответствующие возрасту виды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формировать психолого-педагогическое просвещение родителей.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формировать адаптационные механизмы у детей в возрасте с 2 до 3 лет к условиям ДОУ.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iskstation-ds9\homes\Гурьева О.В\Картинки с выставки\Копия images (10).jpg"/>
          <p:cNvPicPr>
            <a:picLocks noChangeAspect="1" noChangeArrowheads="1"/>
          </p:cNvPicPr>
          <p:nvPr/>
        </p:nvPicPr>
        <p:blipFill>
          <a:blip r:embed="rId2"/>
          <a:srcRect r="17773"/>
          <a:stretch>
            <a:fillRect/>
          </a:stretch>
        </p:blipFill>
        <p:spPr bwMode="auto">
          <a:xfrm>
            <a:off x="285721" y="785794"/>
            <a:ext cx="1428759" cy="1353742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357850" cy="928694"/>
          </a:xfrm>
          <a:solidFill>
            <a:srgbClr val="EDA617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</a:rPr>
              <a:t>Родительский клуб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«Первоклассный родитель»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214554"/>
            <a:ext cx="8786874" cy="2428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B640F"/>
                </a:solidFill>
              </a:rPr>
              <a:t>ЦЕЛЬ: </a:t>
            </a:r>
          </a:p>
          <a:p>
            <a:pPr>
              <a:buNone/>
            </a:pPr>
            <a:r>
              <a:rPr lang="ru-RU" sz="2400" dirty="0" smtClean="0"/>
              <a:t>Формирование родительской компетентности в области психологической готовности детей к школе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B640F"/>
                </a:solidFill>
              </a:rPr>
              <a:t>ЗАДАЧИ: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Расширение диапазона знаний о психологической готовности к школе у родителей детей 6-7 лет.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Снижение уровня ситуативной тревоги у родителей по поводу предстоящего перехода детей в школу. 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Формирование мотивационного компонента готовности к школе у детей 6-7 лет.</a:t>
            </a:r>
          </a:p>
          <a:p>
            <a:endParaRPr lang="ru-RU" dirty="0"/>
          </a:p>
        </p:txBody>
      </p:sp>
      <p:pic>
        <p:nvPicPr>
          <p:cNvPr id="4" name="Рисунок 3" descr="F:\фотографии\для фильма\gerb raduga\эмблема радуг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571604" cy="150017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4714884"/>
            <a:ext cx="8429684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Ожидаемый результат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декватная оценка возможностей и способностей ребенка родителями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100" dirty="0" smtClean="0"/>
              <a:t>Эмоциональная готовность родителя к поступлению ребенка в школу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100" dirty="0" smtClean="0"/>
              <a:t>Родитель активный участник образовательных отношений.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100" dirty="0" smtClean="0"/>
              <a:t>Родитель-эксперт в оценке качества дошкольного образования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ru-RU" sz="2200" b="1" dirty="0" smtClean="0">
              <a:solidFill>
                <a:srgbClr val="CB640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ru-RU" sz="2200" b="1" dirty="0" smtClean="0">
              <a:solidFill>
                <a:srgbClr val="CB640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ru-RU" sz="2200" b="1" dirty="0" smtClean="0">
              <a:solidFill>
                <a:srgbClr val="CB640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ru-RU" sz="2200" b="1" dirty="0" smtClean="0">
              <a:solidFill>
                <a:srgbClr val="CB640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CB640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Модель психолого-педагогического сопровождения образовательного процесса в соответствии  ФГОС ДО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95800"/>
          </a:xfrm>
        </p:spPr>
        <p:txBody>
          <a:bodyPr>
            <a:noAutofit/>
          </a:bodyPr>
          <a:lstStyle/>
          <a:p>
            <a:pPr indent="-144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B640F"/>
                </a:solidFill>
              </a:rPr>
              <a:t>ЦЕЛЬ: </a:t>
            </a:r>
          </a:p>
          <a:p>
            <a:pPr marL="0" indent="-144000">
              <a:spcBef>
                <a:spcPts val="0"/>
              </a:spcBef>
              <a:buNone/>
            </a:pPr>
            <a:r>
              <a:rPr lang="ru-RU" sz="1800" dirty="0" smtClean="0"/>
              <a:t>Разработка и реализация модели психолого-педагогического сопровождения участников образовательных отношений в соответствии федерального государственного образовательного</a:t>
            </a:r>
          </a:p>
          <a:p>
            <a:pPr marL="0" indent="-144000">
              <a:spcBef>
                <a:spcPts val="0"/>
              </a:spcBef>
              <a:buNone/>
            </a:pPr>
            <a:r>
              <a:rPr lang="ru-RU" sz="1800" dirty="0"/>
              <a:t>с</a:t>
            </a:r>
            <a:r>
              <a:rPr lang="ru-RU" sz="1800" dirty="0" smtClean="0"/>
              <a:t>тандарта дошкольного образования</a:t>
            </a:r>
          </a:p>
          <a:p>
            <a:pPr indent="-144000">
              <a:spcBef>
                <a:spcPts val="0"/>
              </a:spcBef>
              <a:buNone/>
            </a:pPr>
            <a:endParaRPr lang="ru-RU" sz="1600" b="1" dirty="0" smtClean="0">
              <a:solidFill>
                <a:srgbClr val="CB640F"/>
              </a:solidFill>
            </a:endParaRPr>
          </a:p>
          <a:p>
            <a:pPr indent="-144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B640F"/>
                </a:solidFill>
              </a:rPr>
              <a:t>ЗАДАЧИ:</a:t>
            </a:r>
            <a:endParaRPr lang="ru-RU" sz="1800" dirty="0" smtClean="0">
              <a:solidFill>
                <a:srgbClr val="CB640F"/>
              </a:solidFill>
            </a:endParaRPr>
          </a:p>
          <a:p>
            <a:pPr indent="-144000">
              <a:spcBef>
                <a:spcPts val="0"/>
              </a:spcBef>
            </a:pPr>
            <a:r>
              <a:rPr lang="ru-RU" sz="1600" dirty="0" smtClean="0"/>
              <a:t> Проанализировать практический опыт психолого-педагогического сопровождения участников образовательных отношений дошкольного учреждения.</a:t>
            </a:r>
          </a:p>
          <a:p>
            <a:pPr lvl="0" indent="-144000">
              <a:spcBef>
                <a:spcPts val="0"/>
              </a:spcBef>
            </a:pPr>
            <a:r>
              <a:rPr lang="ru-RU" sz="1600" dirty="0" smtClean="0"/>
              <a:t>Повысить профессиональные умения  педагогов при организации   взаимодействия с родителями (актуализация </a:t>
            </a:r>
            <a:r>
              <a:rPr lang="ru-RU" sz="1600" dirty="0" err="1" smtClean="0"/>
              <a:t>социально-психолого-педагогических</a:t>
            </a:r>
            <a:r>
              <a:rPr lang="ru-RU" sz="1600" dirty="0" smtClean="0"/>
              <a:t> навыков, использование элементов техники </a:t>
            </a:r>
            <a:r>
              <a:rPr lang="ru-RU" sz="1600" dirty="0" err="1" smtClean="0"/>
              <a:t>фасилитации</a:t>
            </a:r>
            <a:r>
              <a:rPr lang="ru-RU" sz="1600" dirty="0" smtClean="0"/>
              <a:t> в работе с родителями).</a:t>
            </a:r>
            <a:endParaRPr lang="ru-RU" sz="1600" dirty="0" smtClean="0">
              <a:solidFill>
                <a:srgbClr val="FF0000"/>
              </a:solidFill>
            </a:endParaRPr>
          </a:p>
          <a:p>
            <a:pPr lvl="0" indent="-144000">
              <a:spcBef>
                <a:spcPts val="0"/>
              </a:spcBef>
            </a:pPr>
            <a:r>
              <a:rPr lang="ru-RU" sz="1600" dirty="0" smtClean="0"/>
              <a:t>Повысить психолого-педагогическую  культуру  родителей в вопросах развития, воспитания  и сохранности здоровья ребенка.</a:t>
            </a:r>
          </a:p>
          <a:p>
            <a:pPr lvl="0" indent="-144000">
              <a:spcBef>
                <a:spcPts val="0"/>
              </a:spcBef>
            </a:pPr>
            <a:r>
              <a:rPr lang="ru-RU" sz="1600" dirty="0" smtClean="0"/>
              <a:t>Сформировать активную позицию родителей, актуализирующую полученные психолого-педагогические знания, помогающую им раскрыть свои потенциальные образовательные возможности.</a:t>
            </a:r>
          </a:p>
          <a:p>
            <a:pPr lvl="0" indent="-144000">
              <a:spcBef>
                <a:spcPts val="0"/>
              </a:spcBef>
            </a:pPr>
            <a:r>
              <a:rPr lang="ru-RU" sz="1600" dirty="0" smtClean="0"/>
              <a:t>Повысить степень включенности родителей в </a:t>
            </a:r>
            <a:r>
              <a:rPr lang="ru-RU" sz="1600" dirty="0"/>
              <a:t>образовательные </a:t>
            </a:r>
            <a:r>
              <a:rPr lang="ru-RU" sz="1600" dirty="0" smtClean="0"/>
              <a:t>отношения в качестве полноправного участника, эксперта </a:t>
            </a:r>
            <a:r>
              <a:rPr lang="ru-RU" sz="1600" dirty="0"/>
              <a:t>в оценке качества дошкольного </a:t>
            </a:r>
            <a:r>
              <a:rPr lang="ru-RU" sz="1600" dirty="0" smtClean="0"/>
              <a:t>образования.</a:t>
            </a:r>
            <a:endParaRPr lang="ru-RU" sz="1600" dirty="0"/>
          </a:p>
          <a:p>
            <a:pPr lvl="0" indent="-144000">
              <a:spcBef>
                <a:spcPts val="0"/>
              </a:spcBef>
            </a:pPr>
            <a:endParaRPr lang="ru-RU" sz="1600" dirty="0" smtClean="0"/>
          </a:p>
          <a:p>
            <a:pPr lvl="0" indent="-144000">
              <a:spcBef>
                <a:spcPts val="0"/>
              </a:spcBef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67" t="19579" r="21671" b="18634"/>
          <a:stretch>
            <a:fillRect/>
          </a:stretch>
        </p:blipFill>
        <p:spPr bwMode="auto">
          <a:xfrm>
            <a:off x="7048161" y="0"/>
            <a:ext cx="2095839" cy="2071702"/>
          </a:xfrm>
          <a:prstGeom prst="ellipse">
            <a:avLst/>
          </a:prstGeom>
          <a:ln w="31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4714908" cy="400110"/>
          </a:xfrm>
          <a:prstGeom prst="rect">
            <a:avLst/>
          </a:prstGeom>
          <a:solidFill>
            <a:srgbClr val="E39667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2000" b="1" dirty="0" smtClean="0"/>
              <a:t>Мы наследники нефтяного края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7286644" cy="785818"/>
          </a:xfrm>
        </p:spPr>
        <p:txBody>
          <a:bodyPr>
            <a:noAutofit/>
          </a:bodyPr>
          <a:lstStyle/>
          <a:p>
            <a:r>
              <a:rPr lang="ru-RU" sz="2200" dirty="0" smtClean="0"/>
              <a:t>Мероприятия по созданию условий для распространения моделей ГОУ образованием </a:t>
            </a:r>
            <a:r>
              <a:rPr lang="ru-RU" sz="2200" dirty="0" err="1" smtClean="0"/>
              <a:t>ХМАО-Югра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715436" cy="52149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500" b="1" dirty="0" smtClean="0"/>
              <a:t>Цель:</a:t>
            </a:r>
          </a:p>
          <a:p>
            <a:pPr>
              <a:buNone/>
            </a:pPr>
            <a:r>
              <a:rPr lang="ru-RU" sz="3500" dirty="0" smtClean="0"/>
              <a:t>        Способствовать социально-личностному развитию ребёнка, формировать общечеловеческие ценности через ознакомление с родным краем, городом и приобщение к культурной сообразности нефтедобывающей отрасли.</a:t>
            </a:r>
          </a:p>
          <a:p>
            <a:pPr>
              <a:buNone/>
            </a:pPr>
            <a:r>
              <a:rPr lang="ru-RU" sz="3500" b="1" dirty="0" smtClean="0"/>
              <a:t>Задачи:</a:t>
            </a:r>
            <a:endParaRPr lang="ru-RU" sz="3500" dirty="0" smtClean="0"/>
          </a:p>
          <a:p>
            <a:pPr lvl="0"/>
            <a:r>
              <a:rPr lang="ru-RU" sz="3500" dirty="0" smtClean="0"/>
              <a:t>Воспитывать основы социально-нравственной сферы чувств, представлений.</a:t>
            </a:r>
          </a:p>
          <a:p>
            <a:pPr lvl="0"/>
            <a:r>
              <a:rPr lang="ru-RU" sz="3500" dirty="0" smtClean="0"/>
              <a:t>Развивать умение взаимодействовать и сотрудничать со сверстниками и взрослыми в различных ситуациях общения </a:t>
            </a:r>
          </a:p>
          <a:p>
            <a:pPr lvl="0"/>
            <a:r>
              <a:rPr lang="ru-RU" sz="3500" dirty="0" smtClean="0"/>
              <a:t>Формировать и углублять знания детей о  крае и людях, профессия и труд которых прославил наш город.</a:t>
            </a:r>
          </a:p>
          <a:p>
            <a:pPr lvl="0"/>
            <a:r>
              <a:rPr lang="ru-RU" sz="3500" dirty="0" smtClean="0"/>
              <a:t>Познакомить  детей с особенностями профессий людей нефтяной промышленности. </a:t>
            </a:r>
          </a:p>
          <a:p>
            <a:pPr lvl="0"/>
            <a:r>
              <a:rPr lang="ru-RU" sz="3500" dirty="0" smtClean="0"/>
              <a:t>Познакомить и расширить знания об истории возникновения города Нефтеюганска.</a:t>
            </a:r>
          </a:p>
          <a:p>
            <a:pPr lvl="0"/>
            <a:r>
              <a:rPr lang="ru-RU" sz="3500" dirty="0" smtClean="0"/>
              <a:t>Прививать   детям  устойчивый интерес к познанию жизни, культуре и профессиональной деятельности людей родного края.</a:t>
            </a:r>
            <a:endParaRPr lang="ru-RU" sz="3500" b="1" dirty="0" smtClean="0"/>
          </a:p>
          <a:p>
            <a:pPr>
              <a:buNone/>
            </a:pPr>
            <a:r>
              <a:rPr lang="ru-RU" sz="3500" b="1" dirty="0" smtClean="0"/>
              <a:t>Пути решения</a:t>
            </a:r>
            <a:r>
              <a:rPr lang="ru-RU" sz="3500" dirty="0" smtClean="0"/>
              <a:t>:</a:t>
            </a:r>
          </a:p>
          <a:p>
            <a:pPr>
              <a:buNone/>
            </a:pPr>
            <a:r>
              <a:rPr lang="ru-RU" sz="3500" dirty="0" smtClean="0"/>
              <a:t>Распространение опыта через СМИ репортаж на местном телевидение «ЮГАНСК»</a:t>
            </a:r>
          </a:p>
          <a:p>
            <a:pPr>
              <a:buNone/>
            </a:pPr>
            <a:r>
              <a:rPr lang="ru-RU" sz="3500" dirty="0" smtClean="0"/>
              <a:t>Участие в конкурсах различного уровня: </a:t>
            </a:r>
          </a:p>
          <a:p>
            <a:pPr>
              <a:buNone/>
            </a:pPr>
            <a:r>
              <a:rPr lang="ru-RU" sz="3500" dirty="0" smtClean="0"/>
              <a:t>публикация на сайтах: «</a:t>
            </a:r>
            <a:r>
              <a:rPr lang="ru-RU" sz="3500" dirty="0" err="1" smtClean="0"/>
              <a:t>Маам</a:t>
            </a:r>
            <a:r>
              <a:rPr lang="ru-RU" sz="3500" dirty="0" smtClean="0"/>
              <a:t>.</a:t>
            </a:r>
            <a:r>
              <a:rPr lang="en-US" sz="3500" dirty="0" err="1" smtClean="0"/>
              <a:t>ru</a:t>
            </a:r>
            <a:r>
              <a:rPr lang="ru-RU" sz="3500" dirty="0" smtClean="0"/>
              <a:t>»,</a:t>
            </a:r>
            <a:endParaRPr lang="en-US" sz="3500" dirty="0" smtClean="0"/>
          </a:p>
          <a:p>
            <a:pPr>
              <a:buNone/>
            </a:pPr>
            <a:r>
              <a:rPr lang="ru-RU" sz="3500" dirty="0" smtClean="0"/>
              <a:t>                                           «Дошкольник.</a:t>
            </a:r>
            <a:r>
              <a:rPr lang="en-US" sz="3500" dirty="0" err="1" smtClean="0"/>
              <a:t>ru</a:t>
            </a:r>
            <a:r>
              <a:rPr lang="ru-RU" sz="3500" dirty="0" smtClean="0"/>
              <a:t>»,</a:t>
            </a:r>
            <a:endParaRPr lang="en-US" sz="3500" dirty="0" smtClean="0"/>
          </a:p>
          <a:p>
            <a:pPr>
              <a:buNone/>
            </a:pPr>
            <a:r>
              <a:rPr lang="ru-RU" sz="3500" dirty="0" smtClean="0"/>
              <a:t>                                           «Детские сады Тюменской области»,</a:t>
            </a:r>
          </a:p>
          <a:p>
            <a:pPr>
              <a:buNone/>
            </a:pPr>
            <a:r>
              <a:rPr lang="ru-RU" sz="3500" dirty="0" smtClean="0"/>
              <a:t>                                           «Форум </a:t>
            </a:r>
            <a:r>
              <a:rPr lang="ru-RU" sz="3500" dirty="0" err="1" smtClean="0"/>
              <a:t>ин-ку</a:t>
            </a:r>
            <a:r>
              <a:rPr lang="ru-RU" sz="3500" dirty="0" smtClean="0"/>
              <a:t>»</a:t>
            </a:r>
          </a:p>
          <a:p>
            <a:pPr>
              <a:buNone/>
            </a:pPr>
            <a:r>
              <a:rPr lang="ru-RU" sz="3500" dirty="0" smtClean="0"/>
              <a:t>Общероссийский конкурс: «Гелиос», </a:t>
            </a:r>
          </a:p>
          <a:p>
            <a:pPr>
              <a:buNone/>
            </a:pPr>
            <a:r>
              <a:rPr lang="ru-RU" sz="3500" dirty="0" smtClean="0"/>
              <a:t>Всероссийские  конкурсы: «</a:t>
            </a:r>
            <a:r>
              <a:rPr lang="ru-RU" sz="3500" dirty="0" err="1" smtClean="0"/>
              <a:t>Арт-талант</a:t>
            </a:r>
            <a:r>
              <a:rPr lang="ru-RU" sz="3500" dirty="0" smtClean="0"/>
              <a:t>», «</a:t>
            </a:r>
            <a:r>
              <a:rPr lang="ru-RU" sz="3500" dirty="0" err="1" smtClean="0"/>
              <a:t>Сто-талантов</a:t>
            </a:r>
            <a:r>
              <a:rPr lang="ru-RU" sz="3500" dirty="0" smtClean="0"/>
              <a:t>»</a:t>
            </a:r>
          </a:p>
          <a:p>
            <a:pPr>
              <a:buNone/>
            </a:pPr>
            <a:r>
              <a:rPr lang="ru-RU" sz="3500" dirty="0" smtClean="0"/>
              <a:t>Журнал «Лови Момент»</a:t>
            </a:r>
          </a:p>
          <a:p>
            <a:pPr>
              <a:buNone/>
            </a:pPr>
            <a:r>
              <a:rPr lang="ru-RU" sz="3500" dirty="0" smtClean="0"/>
              <a:t>На сайте «ШКОЛЛЕГИ» –  клуб «Семь цветов радуги в ДОУ № 9 города Нефтеюганска»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1214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60" cy="785794"/>
          </a:xfrm>
          <a:solidFill>
            <a:srgbClr val="FFFFCC"/>
          </a:solidFill>
        </p:spPr>
        <p:txBody>
          <a:bodyPr wrap="square" tIns="288000">
            <a:normAutofit fontScale="90000"/>
          </a:bodyPr>
          <a:lstStyle/>
          <a:p>
            <a:r>
              <a:rPr lang="ru-RU" sz="1800" b="1" dirty="0" smtClean="0"/>
              <a:t>Мероприятия по обучению и повышению квалификации педагогических и управленческих работников системы образования по ГОУ образованием </a:t>
            </a:r>
            <a:r>
              <a:rPr lang="ru-RU" sz="2000" b="1" dirty="0" smtClean="0"/>
              <a:t>    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3071810"/>
            <a:ext cx="4429188" cy="3143272"/>
          </a:xfrm>
          <a:solidFill>
            <a:srgbClr val="CCFF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08000" indent="-108000">
              <a:spcBef>
                <a:spcPts val="0"/>
              </a:spcBef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  диссеминация инновационного опыта по реализации принципов  ГОУ образованием в условиях введения  ФГОС ДО.</a:t>
            </a:r>
          </a:p>
          <a:p>
            <a:pPr marL="108000" indent="-108000">
              <a:spcBef>
                <a:spcPts val="0"/>
              </a:spcBef>
              <a:buNone/>
            </a:pPr>
            <a:r>
              <a:rPr lang="ru-RU" sz="2000" b="1" dirty="0" smtClean="0"/>
              <a:t>Задачи:</a:t>
            </a:r>
            <a:endParaRPr lang="ru-RU" sz="2000" dirty="0" smtClean="0"/>
          </a:p>
          <a:p>
            <a:pPr marL="108000" indent="-108000">
              <a:spcBef>
                <a:spcPts val="0"/>
              </a:spcBef>
            </a:pPr>
            <a:r>
              <a:rPr lang="ru-RU" sz="2000" dirty="0" smtClean="0"/>
              <a:t>Познакомить с инновационным опытом реализации принципов  ГОУ образованием в условиях введения  ФГОС ДО</a:t>
            </a:r>
          </a:p>
          <a:p>
            <a:pPr marL="108000" indent="-108000">
              <a:spcBef>
                <a:spcPts val="0"/>
              </a:spcBef>
            </a:pPr>
            <a:r>
              <a:rPr lang="ru-RU" sz="2000" dirty="0" smtClean="0"/>
              <a:t>Обеспечить пробы стажера.</a:t>
            </a:r>
          </a:p>
          <a:p>
            <a:pPr marL="108000" indent="-108000">
              <a:spcBef>
                <a:spcPts val="0"/>
              </a:spcBef>
            </a:pPr>
            <a:endParaRPr lang="ru-RU" sz="1700" dirty="0" smtClean="0"/>
          </a:p>
          <a:p>
            <a:pPr marL="108000" indent="-108000">
              <a:spcBef>
                <a:spcPts val="0"/>
              </a:spcBef>
            </a:pPr>
            <a:endParaRPr lang="ru-RU" sz="1700" dirty="0" smtClean="0"/>
          </a:p>
          <a:p>
            <a:pPr marL="108000" indent="-108000">
              <a:spcBef>
                <a:spcPts val="0"/>
              </a:spcBef>
            </a:pPr>
            <a:endParaRPr lang="ru-RU" sz="17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800600" y="3000372"/>
            <a:ext cx="4129118" cy="3214710"/>
          </a:xfrm>
          <a:solidFill>
            <a:srgbClr val="CCFFCC"/>
          </a:solidFill>
          <a:ln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pPr marL="216000" indent="-144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/>
              <a:t>Цель:</a:t>
            </a:r>
            <a:r>
              <a:rPr lang="ru-RU" sz="2300" dirty="0" smtClean="0"/>
              <a:t> диссеминация инновационного опыта по реализации принципов  ГОУ образованием.</a:t>
            </a:r>
          </a:p>
          <a:p>
            <a:pPr marL="216000" indent="-144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/>
              <a:t>Задачи:</a:t>
            </a:r>
            <a:endParaRPr lang="ru-RU" sz="2300" dirty="0" smtClean="0"/>
          </a:p>
          <a:p>
            <a:pPr marL="216000" indent="-144000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/>
              <a:t>Познакомить с инновационным опытом реализации принципов государственно-общественного управления образованием;</a:t>
            </a:r>
          </a:p>
          <a:p>
            <a:pPr marL="216000" indent="-144000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/>
              <a:t> Обеспечить пробы стажера.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42844" y="2214554"/>
            <a:ext cx="4281518" cy="714380"/>
          </a:xfrm>
          <a:solidFill>
            <a:srgbClr val="CCFFFF"/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«Реализация принципов ГОУ образованием в условиях введения  ФГОС ДО»</a:t>
            </a:r>
            <a:endParaRPr lang="ru-RU" sz="2600" b="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4" y="2143116"/>
            <a:ext cx="4071966" cy="714380"/>
          </a:xfrm>
          <a:solidFill>
            <a:srgbClr val="CCFFCC"/>
          </a:solidFill>
          <a:ln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«Активизация родительской общественности как условие повышения качества дошкольного образования»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1508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288000">
              <a:buClr>
                <a:srgbClr val="DD8047"/>
              </a:buClr>
              <a:buSzPct val="60000"/>
            </a:pPr>
            <a:r>
              <a:rPr lang="ru-RU" b="1" dirty="0" smtClean="0">
                <a:solidFill>
                  <a:prstClr val="black"/>
                </a:solidFill>
              </a:rPr>
              <a:t>Форма обучения – заочная (с использованием дистанционных </a:t>
            </a:r>
            <a:r>
              <a:rPr lang="ru-RU" b="1" dirty="0" smtClean="0">
                <a:solidFill>
                  <a:prstClr val="black"/>
                </a:solidFill>
              </a:rPr>
              <a:t>технологий). </a:t>
            </a:r>
            <a:r>
              <a:rPr lang="ru-RU" b="1" dirty="0" smtClean="0">
                <a:solidFill>
                  <a:prstClr val="black"/>
                </a:solidFill>
              </a:rPr>
              <a:t>Объем - 24 часа.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00108"/>
            <a:ext cx="7286676" cy="707886"/>
          </a:xfrm>
          <a:prstGeom prst="rect">
            <a:avLst/>
          </a:prstGeom>
          <a:solidFill>
            <a:srgbClr val="E3966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ysClr val="windowText" lastClr="000000"/>
                </a:solidFill>
                <a:ea typeface="+mj-ea"/>
                <a:cs typeface="+mj-cs"/>
              </a:rPr>
              <a:t>Стажировочные</a:t>
            </a:r>
            <a:r>
              <a:rPr lang="ru-RU" sz="2000" b="1" dirty="0" smtClean="0">
                <a:solidFill>
                  <a:sysClr val="windowText" lastClr="000000"/>
                </a:solidFill>
                <a:ea typeface="+mj-ea"/>
                <a:cs typeface="+mj-cs"/>
              </a:rPr>
              <a:t> мероприятия с применением </a:t>
            </a:r>
            <a:br>
              <a:rPr lang="ru-RU" sz="2000" b="1" dirty="0" smtClean="0">
                <a:solidFill>
                  <a:sysClr val="windowText" lastClr="000000"/>
                </a:solidFill>
                <a:ea typeface="+mj-ea"/>
                <a:cs typeface="+mj-cs"/>
              </a:rPr>
            </a:br>
            <a:r>
              <a:rPr lang="ru-RU" sz="2000" b="1" dirty="0" smtClean="0">
                <a:solidFill>
                  <a:sysClr val="windowText" lastClr="000000"/>
                </a:solidFill>
                <a:ea typeface="+mj-ea"/>
                <a:cs typeface="+mj-cs"/>
              </a:rPr>
              <a:t>                         дистанционного обучения в системе </a:t>
            </a:r>
            <a:r>
              <a:rPr lang="en-US" sz="2000" b="1" dirty="0" err="1" smtClean="0">
                <a:solidFill>
                  <a:sysClr val="windowText" lastClr="000000"/>
                </a:solidFill>
                <a:ea typeface="+mj-ea"/>
                <a:cs typeface="+mj-cs"/>
              </a:rPr>
              <a:t>Moodle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85984" y="1714488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29388" y="1714488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12144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857364"/>
            <a:ext cx="4357718" cy="4714908"/>
          </a:xfrm>
          <a:ln w="12700">
            <a:solidFill>
              <a:srgbClr val="FF6600"/>
            </a:solidFill>
          </a:ln>
        </p:spPr>
        <p:txBody>
          <a:bodyPr>
            <a:normAutofit fontScale="55000" lnSpcReduction="20000"/>
          </a:bodyPr>
          <a:lstStyle/>
          <a:p>
            <a:pPr marL="288000" lvl="1" indent="-144000" defTabSz="72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100" dirty="0" smtClean="0"/>
              <a:t>Зайти на сайт </a:t>
            </a:r>
            <a:r>
              <a:rPr lang="en-US" sz="3100" u="sng" dirty="0" smtClean="0">
                <a:hlinkClick r:id="rId3"/>
              </a:rPr>
              <a:t>http://iro86.ru</a:t>
            </a:r>
            <a:r>
              <a:rPr lang="ru-RU" sz="3100" dirty="0" smtClean="0"/>
              <a:t>:</a:t>
            </a:r>
          </a:p>
          <a:p>
            <a:pPr marL="288000" lvl="1" indent="-144000" defTabSz="72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100" dirty="0" smtClean="0"/>
              <a:t>Выбрать на главной странице раздел «ФЦПРО»;</a:t>
            </a:r>
          </a:p>
          <a:p>
            <a:pPr marL="288000" lvl="1" indent="-144000" defTabSz="72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100" dirty="0" smtClean="0"/>
              <a:t>В меню раздела «ФЦПРО» выбрать позицию «Программы повышения квалификации»;</a:t>
            </a:r>
          </a:p>
          <a:p>
            <a:pPr marL="288000" lvl="1" indent="-144000" defTabSz="72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100" dirty="0" smtClean="0"/>
              <a:t>Из предложенного списка курсовых мероприятий выбрать тему «Развитие государственно-общественного управления образованием»;</a:t>
            </a:r>
          </a:p>
          <a:p>
            <a:pPr marL="288000" lvl="1" indent="-144000" defTabSz="72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100" dirty="0" smtClean="0"/>
              <a:t>Изучить предложенную информацию: учебно-тематический план, расписание, режим доступа на </a:t>
            </a:r>
            <a:r>
              <a:rPr lang="ru-RU" sz="3100" dirty="0" err="1" smtClean="0"/>
              <a:t>вебинар</a:t>
            </a:r>
            <a:r>
              <a:rPr lang="ru-RU" sz="3100" dirty="0" smtClean="0"/>
              <a:t>;</a:t>
            </a:r>
          </a:p>
          <a:p>
            <a:pPr marL="288000" lvl="1" indent="-144000" defTabSz="72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100" dirty="0" smtClean="0"/>
              <a:t>Записаться на стажировку, заполнив электронную анкету в позиции «Отправить</a:t>
            </a:r>
            <a:r>
              <a:rPr lang="ru-RU" sz="3100" b="1" dirty="0" smtClean="0"/>
              <a:t> заявку</a:t>
            </a:r>
            <a:r>
              <a:rPr lang="ru-RU" sz="3100" dirty="0" smtClean="0"/>
              <a:t> на обучение (анкета)».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857364"/>
            <a:ext cx="4429156" cy="4857784"/>
          </a:xfr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108000" indent="-72000">
              <a:spcBef>
                <a:spcPts val="0"/>
              </a:spcBef>
              <a:buNone/>
            </a:pPr>
            <a:r>
              <a:rPr lang="ru-RU" sz="1500" b="1" dirty="0" smtClean="0"/>
              <a:t>Регистрация в «</a:t>
            </a:r>
            <a:r>
              <a:rPr lang="ru-RU" sz="1500" b="1" dirty="0" err="1" smtClean="0"/>
              <a:t>Школлегах</a:t>
            </a:r>
            <a:r>
              <a:rPr lang="ru-RU" sz="1500" b="1" dirty="0" smtClean="0"/>
              <a:t>» возможна только для работников образовательных учреждений и осуществляется по именным приглашениям.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Перейти на ресурс сетевого сообщества  педагогов «</a:t>
            </a:r>
            <a:r>
              <a:rPr lang="ru-RU" sz="1500" dirty="0" err="1" smtClean="0"/>
              <a:t>Школлеги</a:t>
            </a:r>
            <a:r>
              <a:rPr lang="ru-RU" sz="1500" dirty="0" smtClean="0"/>
              <a:t>» по ссылке:  </a:t>
            </a:r>
            <a:r>
              <a:rPr lang="ru-RU" sz="1500" u="sng" dirty="0" smtClean="0">
                <a:hlinkClick r:id="rId4"/>
              </a:rPr>
              <a:t>http://shkollegi.ru/</a:t>
            </a:r>
            <a:r>
              <a:rPr lang="ru-RU" sz="1500" dirty="0" smtClean="0"/>
              <a:t> 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Нажать «Зарегистрируйтесь, если вы тут впервые» 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В ячейку  «Код активации» ввести один из кодов приглашения, указанных в таблице (приложение 2) (Ввод кода активации выполняется один раз).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В ячейку «Электронная почта»  ввести  адрес  </a:t>
            </a:r>
            <a:r>
              <a:rPr lang="ru-RU" sz="1500" b="1" dirty="0" smtClean="0"/>
              <a:t>личной</a:t>
            </a:r>
            <a:r>
              <a:rPr lang="ru-RU" sz="1500" dirty="0" smtClean="0"/>
              <a:t> электронной почты.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Нажать «Зарегистрироваться».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На указанный Вами адрес электронной почты придет пароль для входа в сетевое сообщество  «</a:t>
            </a:r>
            <a:r>
              <a:rPr lang="ru-RU" sz="1500" dirty="0" err="1" smtClean="0"/>
              <a:t>Школлеги</a:t>
            </a:r>
            <a:r>
              <a:rPr lang="ru-RU" sz="1500" dirty="0" smtClean="0"/>
              <a:t>».</a:t>
            </a:r>
          </a:p>
          <a:p>
            <a:pPr marL="108000" lvl="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Для входа в «</a:t>
            </a:r>
            <a:r>
              <a:rPr lang="ru-RU" sz="1500" dirty="0" err="1" smtClean="0"/>
              <a:t>Школлеги</a:t>
            </a:r>
            <a:r>
              <a:rPr lang="ru-RU" sz="1500" dirty="0" smtClean="0"/>
              <a:t>» перейти по ссылке:  </a:t>
            </a:r>
            <a:r>
              <a:rPr lang="ru-RU" sz="1500" u="sng" dirty="0" smtClean="0">
                <a:hlinkClick r:id="rId4"/>
              </a:rPr>
              <a:t>http://shkollegi.ru/</a:t>
            </a:r>
            <a:r>
              <a:rPr lang="ru-RU" sz="1500" dirty="0" smtClean="0"/>
              <a:t> </a:t>
            </a:r>
          </a:p>
          <a:p>
            <a:pPr marL="108000" indent="-72000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/>
              <a:t>Ввести указанный при регистрации адрес электронной почты и пароль.</a:t>
            </a:r>
            <a:endParaRPr lang="ru-RU" sz="15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142844" y="928670"/>
            <a:ext cx="4429124" cy="8925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Алгоритм регистрации на стажировку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857232"/>
            <a:ext cx="3929090" cy="892506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регистрации на Сетевом сообществе «</a:t>
            </a:r>
            <a:r>
              <a:rPr lang="ru-RU" dirty="0" err="1" smtClean="0"/>
              <a:t>Школлеги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95019"/>
                </a:solidFill>
              </a:rPr>
              <a:t>Мероприятия по обучению и повышению квалификации педагогических и управленческих работников системы образования по ГОУ образованием</a:t>
            </a:r>
            <a:endParaRPr lang="ru-RU" sz="2000" b="1" dirty="0">
              <a:solidFill>
                <a:srgbClr val="6950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1643050"/>
            <a:ext cx="8572560" cy="507209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q"/>
              <a:defRPr/>
            </a:pPr>
            <a:r>
              <a:rPr lang="ru-RU" dirty="0" smtClean="0"/>
              <a:t>Создана и реализуется модель государственно-общественного участия в управлении образованием, обеспечивающая современное качество и экономическую эффективность дошкольной организации. 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ru-RU" dirty="0" smtClean="0"/>
              <a:t>Сформированы профессиональные компетенции </a:t>
            </a:r>
            <a:r>
              <a:rPr lang="ru-RU" dirty="0"/>
              <a:t>руководителей </a:t>
            </a:r>
            <a:r>
              <a:rPr lang="ru-RU" dirty="0" smtClean="0"/>
              <a:t>дошкольного учреждения и </a:t>
            </a:r>
            <a:r>
              <a:rPr lang="ru-RU" dirty="0"/>
              <a:t>педагогов в области государственно-общественного управления </a:t>
            </a:r>
            <a:r>
              <a:rPr lang="ru-RU" dirty="0" smtClean="0"/>
              <a:t>образованием.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ru-RU" dirty="0" smtClean="0"/>
              <a:t>Разработана система оценки качества образования в МДОАУ «Детский сад №9» родительской общественностью.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ru-RU" dirty="0" smtClean="0"/>
              <a:t>Организована диссеминация </a:t>
            </a:r>
            <a:r>
              <a:rPr lang="ru-RU" dirty="0"/>
              <a:t>инновационного </a:t>
            </a:r>
            <a:r>
              <a:rPr lang="ru-RU" dirty="0" smtClean="0"/>
              <a:t>опыта МДОАУ </a:t>
            </a:r>
            <a:r>
              <a:rPr lang="ru-RU" dirty="0"/>
              <a:t>«Детский сад № 9» </a:t>
            </a:r>
            <a:r>
              <a:rPr lang="ru-RU" dirty="0" smtClean="0"/>
              <a:t> </a:t>
            </a:r>
            <a:r>
              <a:rPr lang="ru-RU" dirty="0"/>
              <a:t>в области государственно-общественного управления образованием </a:t>
            </a:r>
            <a:r>
              <a:rPr lang="ru-RU" dirty="0" smtClean="0"/>
              <a:t>на </a:t>
            </a:r>
            <a:r>
              <a:rPr lang="ru-RU" dirty="0"/>
              <a:t>муниципальном, региональном, федеральном </a:t>
            </a:r>
            <a:r>
              <a:rPr lang="ru-RU" dirty="0" smtClean="0"/>
              <a:t>уровне.</a:t>
            </a:r>
          </a:p>
          <a:p>
            <a:pPr lvl="0">
              <a:buFont typeface="Wingdings" pitchFamily="2" charset="2"/>
              <a:buChar char="q"/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Реализуемая модель: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b="1" dirty="0" smtClean="0"/>
              <a:t>Активизация родительской общественности как условие повышения качества дошкольного образования»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714620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МЕРОПРИЯТИЯ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Создание условий для распространения моделей ГОУ образованием ХМАО-Югры</a:t>
            </a:r>
          </a:p>
          <a:p>
            <a:r>
              <a:rPr lang="ru-RU" dirty="0" smtClean="0"/>
              <a:t>Обучение и повышение квалификации педагогических и управленческих работников системы образования по ГОУ образованием</a:t>
            </a:r>
            <a:endParaRPr lang="ru-RU" dirty="0"/>
          </a:p>
        </p:txBody>
      </p:sp>
      <p:pic>
        <p:nvPicPr>
          <p:cNvPr id="4" name="Рисунок 3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Информационная открытость</a:t>
            </a:r>
            <a:br>
              <a:rPr lang="ru-RU" sz="3600" dirty="0" smtClean="0"/>
            </a:br>
            <a:r>
              <a:rPr lang="ru-RU" sz="3600" dirty="0" smtClean="0"/>
              <a:t> пилотной площадки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3543311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dirty="0" smtClean="0"/>
              <a:t>Адрес:  628311, РФ, Тюменская область </a:t>
            </a:r>
            <a:r>
              <a:rPr lang="ru-RU" sz="2000" i="1" dirty="0" err="1" smtClean="0"/>
              <a:t>ХМАО-Югра</a:t>
            </a:r>
            <a:r>
              <a:rPr lang="ru-RU" sz="2000" i="1" dirty="0" smtClean="0"/>
              <a:t>,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г. Нефтеюганск, 14 микрорайон, здание 43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8 (3463) 237-201,  факс 237-103   </a:t>
            </a:r>
          </a:p>
          <a:p>
            <a:pPr>
              <a:buNone/>
            </a:pPr>
            <a:r>
              <a:rPr lang="ru-RU" sz="2000" i="1" dirty="0" err="1" smtClean="0"/>
              <a:t>эл</a:t>
            </a:r>
            <a:r>
              <a:rPr lang="ru-RU" sz="2000" i="1" dirty="0" smtClean="0"/>
              <a:t>. адрес: </a:t>
            </a:r>
            <a:r>
              <a:rPr lang="ru-RU" sz="2000" i="1" dirty="0" smtClean="0">
                <a:hlinkClick r:id="rId2"/>
              </a:rPr>
              <a:t>dou09_ugansk@mail.ru</a:t>
            </a: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Директор: Кузьмина Анна Анатольевна</a:t>
            </a:r>
          </a:p>
          <a:p>
            <a:pPr>
              <a:buNone/>
            </a:pPr>
            <a:r>
              <a:rPr lang="ru-RU" sz="2000" i="1" dirty="0" smtClean="0"/>
              <a:t>Сайт ОО    </a:t>
            </a:r>
            <a:r>
              <a:rPr lang="en-US" sz="2000" i="1" u="sng" dirty="0" smtClean="0">
                <a:solidFill>
                  <a:srgbClr val="5C54FE"/>
                </a:solidFill>
              </a:rPr>
              <a:t>http://www.ugansk-dou9.narod.ru/</a:t>
            </a:r>
            <a:endParaRPr lang="ru-RU" sz="2000" u="sng" dirty="0" smtClean="0">
              <a:solidFill>
                <a:srgbClr val="5C54FE"/>
              </a:solidFill>
            </a:endParaRPr>
          </a:p>
          <a:p>
            <a:r>
              <a:rPr lang="ru-RU" sz="2000" dirty="0" smtClean="0"/>
              <a:t>Публичный доклад 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http://ugansk-dou9.narod.ru/index/publichnyj_doklad/0-7</a:t>
            </a:r>
            <a:endParaRPr lang="ru-RU" sz="2000" dirty="0" smtClean="0"/>
          </a:p>
          <a:p>
            <a:r>
              <a:rPr lang="ru-RU" sz="2000" dirty="0" smtClean="0"/>
              <a:t>Клуб </a:t>
            </a:r>
            <a:r>
              <a:rPr lang="ru-RU" sz="2000" dirty="0" err="1" smtClean="0"/>
              <a:t>Школлеги</a:t>
            </a:r>
            <a:r>
              <a:rPr lang="ru-RU" sz="2000" dirty="0" smtClean="0"/>
              <a:t>  «Семь цветов радуги» Файзуллина Р.А.</a:t>
            </a:r>
          </a:p>
          <a:p>
            <a:pPr>
              <a:buNone/>
            </a:pPr>
            <a:r>
              <a:rPr lang="en-US" sz="2000" u="sng" dirty="0" smtClean="0">
                <a:solidFill>
                  <a:srgbClr val="5C54FE"/>
                </a:solidFill>
              </a:rPr>
              <a:t>http://shkollegi.ru/clubs/138/posts/</a:t>
            </a:r>
            <a:endParaRPr lang="ru-RU" sz="2000" u="sng" dirty="0">
              <a:solidFill>
                <a:srgbClr val="5C54FE"/>
              </a:solidFill>
            </a:endParaRPr>
          </a:p>
        </p:txBody>
      </p:sp>
      <p:pic>
        <p:nvPicPr>
          <p:cNvPr id="7" name="Рисунок 6" descr="F:\фотографии\для фильма\gerb raduga\эмблема радуг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Социальные партнеры:</a:t>
            </a:r>
            <a:br>
              <a:rPr lang="ru-RU" sz="4000" b="1" dirty="0" smtClean="0"/>
            </a:b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285860"/>
          <a:ext cx="81534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F:\фотографии\для фильма\gerb raduga\эмблема радуга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  <p:pic>
        <p:nvPicPr>
          <p:cNvPr id="6" name="Рисунок 5" descr="Театр &quot;Волшебная флейта&quot; г. Нефтеюганск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857364"/>
            <a:ext cx="1247775" cy="142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E:\lib_fot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5286388"/>
            <a:ext cx="1244212" cy="1214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https://pp.vk.me/c618317/v618317375/1594a/eEXrNw2Qh1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714489"/>
            <a:ext cx="1500198" cy="1113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http://school13.ugansk.e-gloryon.com/userdata/images/SCH13.jpg"/>
          <p:cNvPicPr>
            <a:picLocks noChangeAspect="1" noChangeArrowheads="1"/>
          </p:cNvPicPr>
          <p:nvPr/>
        </p:nvPicPr>
        <p:blipFill>
          <a:blip r:embed="rId10"/>
          <a:srcRect l="24375" r="22187"/>
          <a:stretch>
            <a:fillRect/>
          </a:stretch>
        </p:blipFill>
        <p:spPr bwMode="auto">
          <a:xfrm>
            <a:off x="3571868" y="1142984"/>
            <a:ext cx="1214445" cy="1042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ДЮСШ №2 "/>
          <p:cNvPicPr>
            <a:picLocks noChangeAspect="1" noChangeArrowheads="1"/>
          </p:cNvPicPr>
          <p:nvPr/>
        </p:nvPicPr>
        <p:blipFill>
          <a:blip r:embed="rId11"/>
          <a:srcRect l="9146" t="44467" r="12194"/>
          <a:stretch>
            <a:fillRect/>
          </a:stretch>
        </p:blipFill>
        <p:spPr bwMode="auto">
          <a:xfrm>
            <a:off x="357158" y="5500702"/>
            <a:ext cx="2071702" cy="902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214414" y="2786058"/>
            <a:ext cx="15675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ДДТ</a:t>
            </a:r>
            <a:endParaRPr lang="ru-RU" sz="2400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857364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</a:t>
            </a:r>
          </a:p>
          <a:p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«СОШ № 13»</a:t>
            </a:r>
            <a:endParaRPr lang="ru-RU" sz="24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2857496"/>
            <a:ext cx="1428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Театр-кукол</a:t>
            </a:r>
            <a:endParaRPr lang="ru-RU" sz="2400" b="1" cap="none" spc="0" dirty="0">
              <a:ln w="10541" cmpd="sng">
                <a:solidFill>
                  <a:srgbClr val="00000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57200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ДОД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ДСЮШ</a:t>
            </a:r>
            <a:endParaRPr lang="ru-RU" sz="2400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4500570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6950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Городская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Центральная 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</a:t>
            </a:r>
            <a:endParaRPr lang="ru-RU" sz="24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тьюторов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785926"/>
            <a:ext cx="2285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  <a:effectLst/>
              </a:rPr>
              <a:t>Кузьмина Анна Анатольевна</a:t>
            </a: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  <a:effectLst/>
              </a:rPr>
              <a:t>Директор МДОАУ «Детский сад № 9»</a:t>
            </a:r>
            <a:endParaRPr lang="ru-RU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95019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429000"/>
            <a:ext cx="2071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Гурьева Ольга</a:t>
            </a:r>
          </a:p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 Валериевна</a:t>
            </a: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Заместитель  директора по ВМР</a:t>
            </a:r>
            <a:endParaRPr lang="ru-RU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9501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143512"/>
            <a:ext cx="2142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Файзуллина Регина </a:t>
            </a:r>
          </a:p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Анатольевна</a:t>
            </a: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Педагог-психолог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4214818"/>
            <a:ext cx="2615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Малышева Наталия</a:t>
            </a:r>
          </a:p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Ивановна</a:t>
            </a: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Учитель –логопед</a:t>
            </a: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Председатель профкома</a:t>
            </a:r>
            <a:endParaRPr lang="ru-RU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9501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2857496"/>
            <a:ext cx="1971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Шенгеля  Евгения </a:t>
            </a:r>
          </a:p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Сергеевна </a:t>
            </a: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воспитатель</a:t>
            </a:r>
            <a:endParaRPr lang="ru-RU" sz="440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9501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1785926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Фаткуллина Альбина </a:t>
            </a:r>
            <a:r>
              <a:rPr lang="ru-RU" u="sng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Булатовна</a:t>
            </a:r>
            <a:endParaRPr lang="ru-RU" u="sng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95019"/>
              </a:solidFill>
            </a:endParaRPr>
          </a:p>
          <a:p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695019"/>
                </a:solidFill>
              </a:rPr>
              <a:t>воспитатель</a:t>
            </a:r>
            <a:endParaRPr lang="ru-RU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695019"/>
              </a:solidFill>
            </a:endParaRPr>
          </a:p>
        </p:txBody>
      </p:sp>
      <p:pic>
        <p:nvPicPr>
          <p:cNvPr id="17" name="Рисунок 16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1285860"/>
          </a:xfrm>
          <a:prstGeom prst="rect">
            <a:avLst/>
          </a:prstGeom>
          <a:noFill/>
        </p:spPr>
      </p:pic>
      <p:pic>
        <p:nvPicPr>
          <p:cNvPr id="4" name="Picture 4" descr="C:\Documents and Settings\other\Рабочий стол\ФОТО М.М\IMG_9808.jpg"/>
          <p:cNvPicPr>
            <a:picLocks noChangeAspect="1" noChangeArrowheads="1"/>
          </p:cNvPicPr>
          <p:nvPr/>
        </p:nvPicPr>
        <p:blipFill>
          <a:blip r:embed="rId3" cstate="print"/>
          <a:srcRect l="35862" r="13103"/>
          <a:stretch>
            <a:fillRect/>
          </a:stretch>
        </p:blipFill>
        <p:spPr bwMode="auto">
          <a:xfrm>
            <a:off x="2500298" y="1357298"/>
            <a:ext cx="378621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Локальные нормативные акты обеспечивающие государственный характер управления ОО 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928803"/>
            <a:ext cx="4211668" cy="4572032"/>
          </a:xfrm>
        </p:spPr>
        <p:txBody>
          <a:bodyPr>
            <a:normAutofit lnSpcReduction="10000"/>
          </a:bodyPr>
          <a:lstStyle/>
          <a:p>
            <a:r>
              <a:rPr lang="ru-RU" sz="1800" u="sng" dirty="0" smtClean="0"/>
              <a:t>Приказ № 415 от 16 апреля 2014 г. </a:t>
            </a:r>
            <a:r>
              <a:rPr lang="ru-RU" sz="1800" dirty="0" smtClean="0"/>
              <a:t>«Об утверждении Плана-графика («дорожной карты») реализации мероприятий Федеральной целевой программы развития образования на 2011-2015 годы в </a:t>
            </a:r>
            <a:r>
              <a:rPr lang="ru-RU" sz="1800" dirty="0" err="1" smtClean="0"/>
              <a:t>Ханты-Манскийском</a:t>
            </a:r>
            <a:r>
              <a:rPr lang="ru-RU" sz="1800" dirty="0" smtClean="0"/>
              <a:t> автономном округе –Югре на 2014-2015 годы</a:t>
            </a:r>
          </a:p>
          <a:p>
            <a:r>
              <a:rPr lang="ru-RU" sz="1800" u="sng" dirty="0" smtClean="0"/>
              <a:t>Приказ №597 от 15.05.2014 г. </a:t>
            </a:r>
            <a:r>
              <a:rPr lang="ru-RU" sz="1800" dirty="0" smtClean="0"/>
              <a:t>«О присвоении статуса </a:t>
            </a:r>
            <a:r>
              <a:rPr lang="ru-RU" sz="1800" dirty="0" err="1" smtClean="0"/>
              <a:t>пилотных</a:t>
            </a:r>
            <a:r>
              <a:rPr lang="ru-RU" sz="1800" dirty="0" smtClean="0"/>
              <a:t> площадок по вопросам развития государственно-общественного управления образованием образовательным организациям, расположенным на территории Ханты-Мансийского автономного </a:t>
            </a:r>
            <a:r>
              <a:rPr lang="ru-RU" sz="1800" dirty="0" err="1" smtClean="0"/>
              <a:t>округа-Югра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1928802"/>
            <a:ext cx="4498975" cy="4714908"/>
          </a:xfrm>
        </p:spPr>
        <p:txBody>
          <a:bodyPr>
            <a:normAutofit fontScale="62500" lnSpcReduction="20000"/>
          </a:bodyPr>
          <a:lstStyle/>
          <a:p>
            <a:r>
              <a:rPr lang="ru-RU" sz="2600" u="sng" dirty="0" smtClean="0"/>
              <a:t>Приказ № 198 от 20.05.2014 </a:t>
            </a:r>
            <a:r>
              <a:rPr lang="ru-RU" sz="2600" dirty="0" smtClean="0"/>
              <a:t>«О деятельности пилотной площадки по вопросам развития государственно-общественного управления образованием образовательным организациям, расположенным на территории Ханты-Мансийского автономного округа – Югры в  муниципальном дошкольном образовательном автономном учреждении города Нефтеюганска «Детский сад № 9»,</a:t>
            </a:r>
          </a:p>
          <a:p>
            <a:r>
              <a:rPr lang="ru-RU" sz="2600" u="sng" dirty="0" smtClean="0"/>
              <a:t>Положение </a:t>
            </a:r>
            <a:r>
              <a:rPr lang="ru-RU" sz="2600" dirty="0" smtClean="0"/>
              <a:t>о пилотной площадке по вопросам развития государственно-общественного управления образованием в  Муниципальном дошкольном образовательном автономном учреждении города Нефтеюганска «Детский сад № 9»</a:t>
            </a:r>
          </a:p>
          <a:p>
            <a:r>
              <a:rPr lang="ru-RU" sz="2600" u="sng" dirty="0" smtClean="0"/>
              <a:t>«Дорожная карта» </a:t>
            </a:r>
            <a:r>
              <a:rPr lang="ru-RU" sz="2600" dirty="0" smtClean="0"/>
              <a:t>пилотной площадки по вопросам развития государственно-общественного управления образованием в муниципальном дошкольном образовательном автономном учреждении города Нефтеюганска «Детский сад № 9»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4040188" cy="3936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936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Практика разработки и реализации проектных инициатив в обеспечении институциональной модели государственно-общественного управления образованием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438400"/>
            <a:ext cx="7858180" cy="39909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CB640F"/>
                </a:solidFill>
              </a:rPr>
              <a:t>Здоровьесбережение</a:t>
            </a:r>
            <a:endParaRPr lang="ru-RU" b="1" dirty="0" smtClean="0">
              <a:solidFill>
                <a:srgbClr val="CB640F"/>
              </a:solidFill>
            </a:endParaRPr>
          </a:p>
          <a:p>
            <a:pPr>
              <a:buNone/>
            </a:pPr>
            <a:r>
              <a:rPr lang="ru-RU" dirty="0" smtClean="0"/>
              <a:t>«Детский сад Здоровья» в условиях северного региона.</a:t>
            </a:r>
          </a:p>
          <a:p>
            <a:pPr>
              <a:buNone/>
            </a:pPr>
            <a:r>
              <a:rPr lang="ru-RU" b="1" dirty="0" smtClean="0">
                <a:solidFill>
                  <a:srgbClr val="CB640F"/>
                </a:solidFill>
              </a:rPr>
              <a:t>Цель:</a:t>
            </a:r>
            <a:r>
              <a:rPr lang="ru-RU" dirty="0" smtClean="0"/>
              <a:t>  повышение эффективности </a:t>
            </a:r>
            <a:r>
              <a:rPr lang="ru-RU" dirty="0" err="1" smtClean="0"/>
              <a:t>здоровьеориентированной</a:t>
            </a:r>
            <a:r>
              <a:rPr lang="ru-RU" dirty="0" smtClean="0"/>
              <a:t> деятельности в ДОУ путем организации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 образовательного процесса.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1500174"/>
            <a:ext cx="857256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Приоритетные  направления программы развития образовательной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786742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Практика разработки и реализации проектных инициатив в обеспечении институциональной модели государственно-общественного управления образованием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85720" y="2438400"/>
            <a:ext cx="8715436" cy="4133872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3300" b="1" dirty="0" smtClean="0">
                <a:solidFill>
                  <a:srgbClr val="CB640F"/>
                </a:solidFill>
              </a:rPr>
              <a:t>1. </a:t>
            </a:r>
            <a:r>
              <a:rPr lang="ru-RU" sz="3200" dirty="0" smtClean="0"/>
              <a:t>«Создание </a:t>
            </a:r>
            <a:r>
              <a:rPr lang="ru-RU" sz="3200" dirty="0" err="1" smtClean="0"/>
              <a:t>здоровьесберегающей</a:t>
            </a:r>
            <a:r>
              <a:rPr lang="ru-RU" sz="3200" dirty="0" smtClean="0"/>
              <a:t> среды ДОУ»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CB640F"/>
                </a:solidFill>
              </a:rPr>
              <a:t>2.</a:t>
            </a:r>
            <a:r>
              <a:rPr lang="ru-RU" sz="3200" dirty="0" smtClean="0"/>
              <a:t> Детско-родительский клуб «Светлячок»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B640F"/>
                </a:solidFill>
              </a:rPr>
              <a:t>3.</a:t>
            </a:r>
            <a:r>
              <a:rPr lang="ru-RU" sz="3200" dirty="0" smtClean="0"/>
              <a:t> Родительский клуб «Первоклассные родители»</a:t>
            </a:r>
          </a:p>
          <a:p>
            <a:pPr lvl="0">
              <a:buNone/>
            </a:pPr>
            <a:r>
              <a:rPr lang="ru-RU" sz="3200" b="1" dirty="0" smtClean="0">
                <a:solidFill>
                  <a:srgbClr val="CB640F"/>
                </a:solidFill>
              </a:rPr>
              <a:t>4. </a:t>
            </a:r>
            <a:r>
              <a:rPr lang="ru-RU" sz="3200" dirty="0" smtClean="0"/>
              <a:t>Модель психолого-педагогического сопровождения образовательного процесса в соответствии ФГОС ДО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ru-RU" sz="3200" b="1" dirty="0" smtClean="0">
                <a:solidFill>
                  <a:srgbClr val="CB640F"/>
                </a:solidFill>
              </a:rPr>
              <a:t>5.</a:t>
            </a:r>
            <a:r>
              <a:rPr lang="ru-RU" sz="3200" dirty="0" smtClean="0"/>
              <a:t> </a:t>
            </a:r>
            <a:r>
              <a:rPr lang="ru-RU" sz="3200" b="1" dirty="0" smtClean="0"/>
              <a:t>«</a:t>
            </a:r>
            <a:r>
              <a:rPr lang="ru-RU" sz="3200" dirty="0" smtClean="0"/>
              <a:t>Мы наследники нефтяного края»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1857364"/>
            <a:ext cx="5357850" cy="604830"/>
          </a:xfrm>
        </p:spPr>
        <p:txBody>
          <a:bodyPr>
            <a:normAutofit fontScale="55000" lnSpcReduction="20000"/>
          </a:bodyPr>
          <a:lstStyle/>
          <a:p>
            <a:endParaRPr lang="ru-RU" sz="1500" dirty="0" smtClean="0"/>
          </a:p>
          <a:p>
            <a:r>
              <a:rPr lang="ru-RU" sz="4100" dirty="0" smtClean="0"/>
              <a:t>Реализуемые проекты: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графии\для фильма\gerb raduga\эмблема радуг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53400" cy="6286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Здоровьесберегающая</a:t>
            </a:r>
            <a:r>
              <a:rPr lang="ru-RU" dirty="0" smtClean="0"/>
              <a:t> среда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551766" cy="60007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B640F"/>
                </a:solidFill>
              </a:rPr>
              <a:t>Цель:</a:t>
            </a:r>
            <a:r>
              <a:rPr lang="ru-RU" sz="1800" b="1" dirty="0" smtClean="0">
                <a:solidFill>
                  <a:srgbClr val="CB640F"/>
                </a:solidFill>
              </a:rPr>
              <a:t>  </a:t>
            </a:r>
            <a:r>
              <a:rPr lang="ru-RU" sz="2000" dirty="0" smtClean="0"/>
              <a:t>повышение эффективности </a:t>
            </a:r>
            <a:r>
              <a:rPr lang="ru-RU" sz="2000" dirty="0" err="1" smtClean="0"/>
              <a:t>здоровьеориентированной</a:t>
            </a:r>
            <a:r>
              <a:rPr lang="ru-RU" sz="2000" dirty="0" smtClean="0"/>
              <a:t> деятельности в ДОУ путем организации </a:t>
            </a:r>
            <a:r>
              <a:rPr lang="ru-RU" sz="2000" dirty="0" err="1" smtClean="0"/>
              <a:t>здоровьесберегающего</a:t>
            </a:r>
            <a:r>
              <a:rPr lang="ru-RU" sz="2000" dirty="0" smtClean="0"/>
              <a:t> педагогического процесса, соответствующего возрастным и индивидуальным возможностям ребенка, использующего адекватные технологии развития и воспитания, способствующего усвоению детьми ценностей здоровья и здорового образа жизни.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B640F"/>
                </a:solidFill>
              </a:rPr>
              <a:t>ПРОЕКТЫ:</a:t>
            </a:r>
          </a:p>
          <a:p>
            <a:pPr>
              <a:buFont typeface="Wingdings" pitchFamily="2" charset="2"/>
              <a:buChar char="q"/>
            </a:pPr>
            <a:r>
              <a:rPr lang="ru-RU" sz="2300" u="sng" dirty="0" smtClean="0"/>
              <a:t>«</a:t>
            </a:r>
            <a:r>
              <a:rPr lang="ru-RU" sz="2300" u="sng" dirty="0" err="1" smtClean="0"/>
              <a:t>Здоровьесберегающая</a:t>
            </a:r>
            <a:r>
              <a:rPr lang="ru-RU" sz="2300" u="sng" dirty="0" smtClean="0"/>
              <a:t> среда»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Создание модели </a:t>
            </a:r>
            <a:r>
              <a:rPr lang="ru-RU" sz="2300" dirty="0" err="1" smtClean="0"/>
              <a:t>здоровьесберегающей</a:t>
            </a:r>
            <a:r>
              <a:rPr lang="ru-RU" sz="2300" dirty="0" smtClean="0"/>
              <a:t> среды.</a:t>
            </a:r>
          </a:p>
          <a:p>
            <a:pPr>
              <a:buFont typeface="Wingdings" pitchFamily="2" charset="2"/>
              <a:buChar char="q"/>
            </a:pPr>
            <a:r>
              <a:rPr lang="ru-RU" sz="2300" u="sng" dirty="0" smtClean="0"/>
              <a:t>«Обучение здоровью»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Воспитание культуры здоровья, формирование навыков его самооценки и коррекции, способов сохранения и укрепления.</a:t>
            </a:r>
          </a:p>
          <a:p>
            <a:pPr>
              <a:buFont typeface="Wingdings" pitchFamily="2" charset="2"/>
              <a:buChar char="q"/>
            </a:pPr>
            <a:r>
              <a:rPr lang="ru-RU" sz="2300" u="sng" dirty="0" err="1" smtClean="0"/>
              <a:t>Здоровьесберегающие</a:t>
            </a:r>
            <a:r>
              <a:rPr lang="ru-RU" sz="2300" u="sng" dirty="0" smtClean="0"/>
              <a:t> технологии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Повышение качества образования без ущерба для здоровья воспитанников .</a:t>
            </a:r>
          </a:p>
          <a:p>
            <a:pPr>
              <a:buFont typeface="Wingdings" pitchFamily="2" charset="2"/>
              <a:buChar char="q"/>
            </a:pPr>
            <a:r>
              <a:rPr lang="ru-RU" sz="2300" u="sng" dirty="0" smtClean="0"/>
              <a:t>«Мониторинг здоровья»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Создание системы непрерывного наблюдения, измерения и оценки состояния здоровья участников образовательного процесса.</a:t>
            </a:r>
          </a:p>
          <a:p>
            <a:pPr>
              <a:buFont typeface="Wingdings" pitchFamily="2" charset="2"/>
              <a:buChar char="q"/>
            </a:pPr>
            <a:r>
              <a:rPr lang="ru-RU" sz="2300" u="sng" dirty="0" smtClean="0"/>
              <a:t>«Единство» </a:t>
            </a:r>
            <a:r>
              <a:rPr lang="ru-RU" sz="2300" dirty="0" smtClean="0"/>
              <a:t>включение родительской общественности  в образовательную деятельности</a:t>
            </a:r>
          </a:p>
          <a:p>
            <a:pPr>
              <a:lnSpc>
                <a:spcPct val="120000"/>
              </a:lnSpc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Создание единого воспитательного пространства с ориентацией на общечеловеческие ценности:  Человек. Здоровье. Семья. Культура. Творчество.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u="sng" dirty="0" smtClean="0"/>
              <a:t>«Музыка. Ритм. Здоровье.»</a:t>
            </a:r>
            <a:r>
              <a:rPr lang="ru-RU" sz="2300" b="1" u="sng" dirty="0" smtClean="0">
                <a:solidFill>
                  <a:srgbClr val="CB640F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развитие музыкально-ритмических способностей посредством </a:t>
            </a:r>
            <a:r>
              <a:rPr lang="ru-RU" sz="2300" dirty="0" err="1" smtClean="0"/>
              <a:t>здоровьесберегающих</a:t>
            </a:r>
            <a:r>
              <a:rPr lang="ru-RU" sz="2300" dirty="0" smtClean="0"/>
              <a:t> технологий воспитанников старшего дошкольного возраста.</a:t>
            </a:r>
          </a:p>
          <a:p>
            <a:pPr lvl="0">
              <a:buFont typeface="Wingdings" pitchFamily="2" charset="2"/>
              <a:buChar char="q"/>
            </a:pPr>
            <a:r>
              <a:rPr lang="ru-RU" sz="2300" u="sng" dirty="0" smtClean="0"/>
              <a:t>Нетрадиционное оборудование как  средство </a:t>
            </a:r>
            <a:r>
              <a:rPr lang="ru-RU" sz="2300" u="sng" dirty="0" err="1" smtClean="0"/>
              <a:t>здоровьясбережения</a:t>
            </a:r>
            <a:r>
              <a:rPr lang="ru-RU" sz="2300" u="sng" dirty="0" smtClean="0"/>
              <a:t> воспитанников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CB640F"/>
                </a:solidFill>
              </a:rPr>
              <a:t>Цель: </a:t>
            </a:r>
            <a:r>
              <a:rPr lang="ru-RU" sz="2300" dirty="0" smtClean="0"/>
              <a:t>создание развивающей среды посредством внедрения нестандартного оборудования.</a:t>
            </a:r>
            <a:endParaRPr lang="ru-RU" sz="2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2429</TotalTime>
  <Words>1332</Words>
  <PresentationFormat>Экран (4:3)</PresentationFormat>
  <Paragraphs>188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 Пилотная площадка по  вопросам развития государственного-общественного управления образованием Ханты-Мансийского автономного округа-Югры</vt:lpstr>
      <vt:lpstr> Реализуемая модель: «Активизация родительской общественности как условие повышения качества дошкольного образования»</vt:lpstr>
      <vt:lpstr>Информационная открытость  пилотной площадки</vt:lpstr>
      <vt:lpstr>Социальные партнеры: </vt:lpstr>
      <vt:lpstr>Команда тьюторов</vt:lpstr>
      <vt:lpstr>Локальные нормативные акты обеспечивающие государственный характер управления ОО </vt:lpstr>
      <vt:lpstr>Практика разработки и реализации проектных инициатив в обеспечении институциональной модели государственно-общественного управления образованием</vt:lpstr>
      <vt:lpstr>Практика разработки и реализации проектных инициатив в обеспечении институциональной модели государственно-общественного управления образованием</vt:lpstr>
      <vt:lpstr>Здоровьесберегающая среда ДОУ</vt:lpstr>
      <vt:lpstr>Слайд 10</vt:lpstr>
      <vt:lpstr>  Родительский клуб  «Первоклассный родитель»  </vt:lpstr>
      <vt:lpstr>Модель психолого-педагогического сопровождения образовательного процесса в соответствии  ФГОС ДО</vt:lpstr>
      <vt:lpstr>Мероприятия по созданию условий для распространения моделей ГОУ образованием ХМАО-Югра</vt:lpstr>
      <vt:lpstr>Мероприятия по обучению и повышению квалификации педагогических и управленческих работников системы образования по ГОУ образованием       </vt:lpstr>
      <vt:lpstr>Слайд 15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Пилотная площадка по вопросам развития государственного-общественного управления образованием Ханты-Мансийского автономного округа-Югры</dc:title>
  <cp:lastModifiedBy>Гутенева Т.Е.</cp:lastModifiedBy>
  <cp:revision>251</cp:revision>
  <dcterms:modified xsi:type="dcterms:W3CDTF">2014-12-01T08:34:12Z</dcterms:modified>
</cp:coreProperties>
</file>